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Alegreya Sans"/>
      <p:regular r:id="rId16"/>
      <p:bold r:id="rId17"/>
      <p:italic r:id="rId18"/>
      <p:boldItalic r:id="rId19"/>
    </p:embeddedFont>
    <p:embeddedFont>
      <p:font typeface="EB Garamond SemiBold"/>
      <p:regular r:id="rId20"/>
      <p:bold r:id="rId21"/>
      <p:italic r:id="rId22"/>
      <p:boldItalic r:id="rId23"/>
    </p:embeddedFont>
    <p:embeddedFont>
      <p:font typeface="EB Garamond"/>
      <p:regular r:id="rId24"/>
      <p:bold r:id="rId25"/>
      <p:italic r:id="rId26"/>
      <p:boldItalic r:id="rId27"/>
    </p:embeddedFont>
    <p:embeddedFont>
      <p:font typeface="Alegreya Sans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886F70-292A-4CA8-B1BE-6C24B7EDB694}">
  <a:tblStyle styleId="{BE886F70-292A-4CA8-B1BE-6C24B7EDB6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EBGaramondSemiBold-regular.fntdata"/><Relationship Id="rId22" Type="http://schemas.openxmlformats.org/officeDocument/2006/relationships/font" Target="fonts/EBGaramondSemiBold-italic.fntdata"/><Relationship Id="rId21" Type="http://schemas.openxmlformats.org/officeDocument/2006/relationships/font" Target="fonts/EBGaramondSemiBold-bold.fntdata"/><Relationship Id="rId24" Type="http://schemas.openxmlformats.org/officeDocument/2006/relationships/font" Target="fonts/EBGaramond-regular.fntdata"/><Relationship Id="rId23" Type="http://schemas.openxmlformats.org/officeDocument/2006/relationships/font" Target="fonts/EBGaramond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AlegreyaSansMedium-regular.fntdata"/><Relationship Id="rId27" Type="http://schemas.openxmlformats.org/officeDocument/2006/relationships/font" Target="fonts/EB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egreyaSans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legreyaSansMedium-boldItalic.fntdata"/><Relationship Id="rId30" Type="http://schemas.openxmlformats.org/officeDocument/2006/relationships/font" Target="fonts/AlegreyaSans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legreyaSans-bold.fntdata"/><Relationship Id="rId16" Type="http://schemas.openxmlformats.org/officeDocument/2006/relationships/font" Target="fonts/AlegreyaSans-regular.fntdata"/><Relationship Id="rId19" Type="http://schemas.openxmlformats.org/officeDocument/2006/relationships/font" Target="fonts/AlegreyaSans-boldItalic.fntdata"/><Relationship Id="rId18" Type="http://schemas.openxmlformats.org/officeDocument/2006/relationships/font" Target="fonts/Alegreya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f3e85df578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f3e85df57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study reveals that while UTM has improved its Double Tax Deduction (DTD) processes through enhanced training, centralized applications, and rigorous compliance checks, challenges remain in knowledge transfer and communication.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Recommendations: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Expand training for officers and researchers on DTD benefits and compliance. Improve communication between researchers, administration, and industry partners. Simplify processes and provide clearer guidelines to reduce complexity. Share successful case studies to demonstrate DTD benefits and motivate stakeholders. Implement continuous monitoring and feedback systems to address issues promptly. Collaborate with other universities to exchange best practices and enhance overall effectiveness.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a6cdc1fcb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a6cdc1fcb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f3e85df57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f3e85df57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3e85df57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f3e85df57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f3e85df57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f3e85df57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Researchers often lack awareness of DTD benefits and Section 32B, find incentives irrelevant, and are unaware of university services.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The lack of successful case studies, unclear guidelines, and inconsistent procedures lead to compliance issues.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Maintaining accurate compliance documentation is challenging, and insufficient support hinders effective compliance and pitching.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Poor communication and coordination among researchers, administration, and finance cause delays and slow issue resolution. Misunderstandings further worsen these problems.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Complex university processes and resistance to new procedures delay R&amp;D approvals and project starts, while busy schedules complicate compliance.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Resistance to new compliance measures and a lack of case studies reduce motivation.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Inadequate training on pitching and DTD compliance creates gaps in understanding.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Administrative inefficiencies and slow financial transactions impact project management and progress.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3e85df57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3e85df57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f3e85df57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f3e85df57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f3e85df57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f3e85df57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f3e85df57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f3e85df57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Conclusion: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study reveals that while UTM has improved its Double Tax Deduction (DTD) processes through enhanced training, centralized applications, and rigorous compliance checks, challenges remain in knowledge transfer and communication.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Recommendations: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Expand training for officers and researchers on DTD benefits and compliance. Improve communication between researchers, administration, and industry partners. Simplify processes and provide clearer guidelines to reduce complexity. Share successful case studies to demonstrate DTD benefits and motivate stakeholders. Implement continuous monitoring and feedback systems to address issues promptly. Collaborate with other universities to exchange best practices and enhance overall effectiveness.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703500" y="1207063"/>
            <a:ext cx="5736900" cy="20001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307675" y="3460625"/>
            <a:ext cx="4528800" cy="475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267675" y="1850"/>
            <a:ext cx="891000" cy="5170200"/>
            <a:chOff x="267675" y="1850"/>
            <a:chExt cx="891000" cy="5170200"/>
          </a:xfrm>
        </p:grpSpPr>
        <p:cxnSp>
          <p:nvCxnSpPr>
            <p:cNvPr id="12" name="Google Shape;12;p2"/>
            <p:cNvCxnSpPr/>
            <p:nvPr/>
          </p:nvCxnSpPr>
          <p:spPr>
            <a:xfrm>
              <a:off x="719150" y="1850"/>
              <a:ext cx="0" cy="5170200"/>
            </a:xfrm>
            <a:prstGeom prst="straightConnector1">
              <a:avLst/>
            </a:prstGeom>
            <a:noFill/>
            <a:ln cap="flat" cmpd="sng" w="9525">
              <a:solidFill>
                <a:schemeClr val="accent1"/>
              </a:solidFill>
              <a:prstDash val="solid"/>
              <a:round/>
              <a:headEnd len="med" w="med" type="none"/>
              <a:tailEnd len="med" w="med" type="none"/>
            </a:ln>
          </p:spPr>
        </p:cxnSp>
        <p:sp>
          <p:nvSpPr>
            <p:cNvPr id="13" name="Google Shape;13;p2"/>
            <p:cNvSpPr/>
            <p:nvPr/>
          </p:nvSpPr>
          <p:spPr>
            <a:xfrm>
              <a:off x="267675" y="2834226"/>
              <a:ext cx="891000" cy="8910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14" name="Google Shape;14;p2"/>
            <p:cNvSpPr/>
            <p:nvPr/>
          </p:nvSpPr>
          <p:spPr>
            <a:xfrm>
              <a:off x="267675" y="3806057"/>
              <a:ext cx="891000" cy="8910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grpSp>
        <p:nvGrpSpPr>
          <p:cNvPr id="15" name="Google Shape;15;p2"/>
          <p:cNvGrpSpPr/>
          <p:nvPr/>
        </p:nvGrpSpPr>
        <p:grpSpPr>
          <a:xfrm>
            <a:off x="0" y="0"/>
            <a:ext cx="9144000" cy="5143500"/>
            <a:chOff x="0" y="0"/>
            <a:chExt cx="9144000" cy="5143500"/>
          </a:xfrm>
        </p:grpSpPr>
        <p:pic>
          <p:nvPicPr>
            <p:cNvPr id="16" name="Google Shape;16;p2"/>
            <p:cNvPicPr preferRelativeResize="0"/>
            <p:nvPr/>
          </p:nvPicPr>
          <p:blipFill rotWithShape="1">
            <a:blip r:embed="rId2">
              <a:alphaModFix amt="25000"/>
            </a:blip>
            <a:srcRect b="15867" l="41575" r="4522" t="0"/>
            <a:stretch/>
          </p:blipFill>
          <p:spPr>
            <a:xfrm flipH="1">
              <a:off x="7125775" y="539500"/>
              <a:ext cx="2018225" cy="4604000"/>
            </a:xfrm>
            <a:prstGeom prst="rect">
              <a:avLst/>
            </a:prstGeom>
            <a:noFill/>
            <a:ln>
              <a:noFill/>
            </a:ln>
            <a:effectLst>
              <a:outerShdw blurRad="571500" rotWithShape="0" algn="bl" dir="12600000" dist="371475">
                <a:srgbClr val="000000">
                  <a:alpha val="55000"/>
                </a:srgbClr>
              </a:outerShdw>
            </a:effectLst>
          </p:spPr>
        </p:pic>
        <p:pic>
          <p:nvPicPr>
            <p:cNvPr id="17" name="Google Shape;17;p2"/>
            <p:cNvPicPr preferRelativeResize="0"/>
            <p:nvPr/>
          </p:nvPicPr>
          <p:blipFill rotWithShape="1">
            <a:blip r:embed="rId3">
              <a:alphaModFix amt="24000"/>
            </a:blip>
            <a:srcRect b="38588" l="5100" r="-5100" t="-2988"/>
            <a:stretch/>
          </p:blipFill>
          <p:spPr>
            <a:xfrm>
              <a:off x="5996900" y="3462775"/>
              <a:ext cx="2705100" cy="1680725"/>
            </a:xfrm>
            <a:prstGeom prst="rect">
              <a:avLst/>
            </a:prstGeom>
            <a:noFill/>
            <a:ln>
              <a:noFill/>
            </a:ln>
            <a:effectLst>
              <a:outerShdw blurRad="671513" rotWithShape="0" algn="bl" dir="15660000" dist="19050">
                <a:srgbClr val="000000">
                  <a:alpha val="47000"/>
                </a:srgbClr>
              </a:outerShdw>
            </a:effectLst>
          </p:spPr>
        </p:pic>
        <p:pic>
          <p:nvPicPr>
            <p:cNvPr id="18" name="Google Shape;18;p2"/>
            <p:cNvPicPr preferRelativeResize="0"/>
            <p:nvPr/>
          </p:nvPicPr>
          <p:blipFill rotWithShape="1">
            <a:blip r:embed="rId4">
              <a:alphaModFix amt="17000"/>
            </a:blip>
            <a:srcRect b="-1334" l="-108" r="10074" t="60396"/>
            <a:stretch/>
          </p:blipFill>
          <p:spPr>
            <a:xfrm flipH="1">
              <a:off x="0" y="0"/>
              <a:ext cx="6697199" cy="1310175"/>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6" name="Shape 66"/>
        <p:cNvGrpSpPr/>
        <p:nvPr/>
      </p:nvGrpSpPr>
      <p:grpSpPr>
        <a:xfrm>
          <a:off x="0" y="0"/>
          <a:ext cx="0" cy="0"/>
          <a:chOff x="0" y="0"/>
          <a:chExt cx="0" cy="0"/>
        </a:xfrm>
      </p:grpSpPr>
      <p:sp>
        <p:nvSpPr>
          <p:cNvPr id="67" name="Google Shape;67;p11"/>
          <p:cNvSpPr txBox="1"/>
          <p:nvPr>
            <p:ph hasCustomPrompt="1" type="title"/>
          </p:nvPr>
        </p:nvSpPr>
        <p:spPr>
          <a:xfrm>
            <a:off x="1694650" y="1722563"/>
            <a:ext cx="5754600" cy="10887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p:nvPr>
            <p:ph idx="1" type="subTitle"/>
          </p:nvPr>
        </p:nvSpPr>
        <p:spPr>
          <a:xfrm>
            <a:off x="1694650" y="2923828"/>
            <a:ext cx="57546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69" name="Google Shape;69;p11"/>
          <p:cNvGrpSpPr/>
          <p:nvPr/>
        </p:nvGrpSpPr>
        <p:grpSpPr>
          <a:xfrm>
            <a:off x="-8148" y="-331150"/>
            <a:ext cx="9143223" cy="5474639"/>
            <a:chOff x="-8148" y="-331150"/>
            <a:chExt cx="9143223" cy="5474639"/>
          </a:xfrm>
        </p:grpSpPr>
        <p:sp>
          <p:nvSpPr>
            <p:cNvPr id="70" name="Google Shape;70;p11"/>
            <p:cNvSpPr/>
            <p:nvPr/>
          </p:nvSpPr>
          <p:spPr>
            <a:xfrm>
              <a:off x="3521475" y="-331150"/>
              <a:ext cx="1151100" cy="11511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cxnSp>
          <p:nvCxnSpPr>
            <p:cNvPr id="71" name="Google Shape;71;p11"/>
            <p:cNvCxnSpPr>
              <a:stCxn id="70" idx="6"/>
            </p:cNvCxnSpPr>
            <p:nvPr/>
          </p:nvCxnSpPr>
          <p:spPr>
            <a:xfrm>
              <a:off x="4672575" y="244400"/>
              <a:ext cx="4462500" cy="0"/>
            </a:xfrm>
            <a:prstGeom prst="straightConnector1">
              <a:avLst/>
            </a:prstGeom>
            <a:noFill/>
            <a:ln cap="flat" cmpd="sng" w="9525">
              <a:solidFill>
                <a:schemeClr val="accent1"/>
              </a:solidFill>
              <a:prstDash val="solid"/>
              <a:round/>
              <a:headEnd len="med" w="med" type="none"/>
              <a:tailEnd len="med" w="med" type="none"/>
            </a:ln>
          </p:spPr>
        </p:cxnSp>
        <p:sp>
          <p:nvSpPr>
            <p:cNvPr id="72" name="Google Shape;72;p11"/>
            <p:cNvSpPr/>
            <p:nvPr/>
          </p:nvSpPr>
          <p:spPr>
            <a:xfrm>
              <a:off x="3760875" y="147650"/>
              <a:ext cx="672300" cy="6723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nvGrpSpPr>
            <p:cNvPr id="73" name="Google Shape;73;p11"/>
            <p:cNvGrpSpPr/>
            <p:nvPr/>
          </p:nvGrpSpPr>
          <p:grpSpPr>
            <a:xfrm>
              <a:off x="1845400" y="4236527"/>
              <a:ext cx="1436852" cy="906962"/>
              <a:chOff x="0" y="3084775"/>
              <a:chExt cx="2129300" cy="1519200"/>
            </a:xfrm>
          </p:grpSpPr>
          <p:sp>
            <p:nvSpPr>
              <p:cNvPr id="74" name="Google Shape;74;p11"/>
              <p:cNvSpPr/>
              <p:nvPr/>
            </p:nvSpPr>
            <p:spPr>
              <a:xfrm>
                <a:off x="0" y="3084775"/>
                <a:ext cx="994200" cy="15192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75" name="Google Shape;75;p11"/>
              <p:cNvSpPr/>
              <p:nvPr/>
            </p:nvSpPr>
            <p:spPr>
              <a:xfrm>
                <a:off x="1135100" y="3084775"/>
                <a:ext cx="994200" cy="15192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cxnSp>
          <p:nvCxnSpPr>
            <p:cNvPr id="76" name="Google Shape;76;p11"/>
            <p:cNvCxnSpPr>
              <a:stCxn id="75" idx="0"/>
            </p:cNvCxnSpPr>
            <p:nvPr/>
          </p:nvCxnSpPr>
          <p:spPr>
            <a:xfrm rot="10800000">
              <a:off x="-8148" y="4690008"/>
              <a:ext cx="3290400" cy="0"/>
            </a:xfrm>
            <a:prstGeom prst="straightConnector1">
              <a:avLst/>
            </a:prstGeom>
            <a:noFill/>
            <a:ln cap="flat" cmpd="sng" w="9525">
              <a:solidFill>
                <a:schemeClr val="accent1"/>
              </a:solidFill>
              <a:prstDash val="solid"/>
              <a:round/>
              <a:headEnd len="med" w="med" type="none"/>
              <a:tailEnd len="med" w="med" type="none"/>
            </a:ln>
          </p:spPr>
        </p:cxnSp>
      </p:grpSp>
      <p:grpSp>
        <p:nvGrpSpPr>
          <p:cNvPr id="77" name="Google Shape;77;p11"/>
          <p:cNvGrpSpPr/>
          <p:nvPr/>
        </p:nvGrpSpPr>
        <p:grpSpPr>
          <a:xfrm>
            <a:off x="-1873368" y="-1115746"/>
            <a:ext cx="11553086" cy="7261465"/>
            <a:chOff x="-1873368" y="-1115746"/>
            <a:chExt cx="11553086" cy="7261465"/>
          </a:xfrm>
        </p:grpSpPr>
        <p:pic>
          <p:nvPicPr>
            <p:cNvPr id="78" name="Google Shape;78;p11"/>
            <p:cNvPicPr preferRelativeResize="0"/>
            <p:nvPr/>
          </p:nvPicPr>
          <p:blipFill>
            <a:blip r:embed="rId2">
              <a:alphaModFix amt="12000"/>
            </a:blip>
            <a:stretch>
              <a:fillRect/>
            </a:stretch>
          </p:blipFill>
          <p:spPr>
            <a:xfrm flipH="1" rot="-8979765">
              <a:off x="-1041358" y="-657784"/>
              <a:ext cx="2921265" cy="4086469"/>
            </a:xfrm>
            <a:prstGeom prst="rect">
              <a:avLst/>
            </a:prstGeom>
            <a:noFill/>
            <a:ln>
              <a:noFill/>
            </a:ln>
            <a:effectLst>
              <a:outerShdw blurRad="571500" rotWithShape="0" algn="bl" dir="17460000" dist="371475">
                <a:srgbClr val="000000">
                  <a:alpha val="55000"/>
                </a:srgbClr>
              </a:outerShdw>
            </a:effectLst>
          </p:spPr>
        </p:pic>
        <p:pic>
          <p:nvPicPr>
            <p:cNvPr id="79" name="Google Shape;79;p11"/>
            <p:cNvPicPr preferRelativeResize="0"/>
            <p:nvPr/>
          </p:nvPicPr>
          <p:blipFill>
            <a:blip r:embed="rId3">
              <a:alphaModFix amt="12000"/>
            </a:blip>
            <a:stretch>
              <a:fillRect/>
            </a:stretch>
          </p:blipFill>
          <p:spPr>
            <a:xfrm flipH="1" rot="-8448909">
              <a:off x="6814001" y="3073524"/>
              <a:ext cx="2286400" cy="2647601"/>
            </a:xfrm>
            <a:prstGeom prst="rect">
              <a:avLst/>
            </a:prstGeom>
            <a:noFill/>
            <a:ln>
              <a:noFill/>
            </a:ln>
            <a:effectLst>
              <a:outerShdw blurRad="571500" rotWithShape="0" algn="bl" dir="17460000" dist="371475">
                <a:srgbClr val="000000">
                  <a:alpha val="55000"/>
                </a:srgbClr>
              </a:outerShdw>
            </a:effectLst>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0"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81" name="Shape 81"/>
        <p:cNvGrpSpPr/>
        <p:nvPr/>
      </p:nvGrpSpPr>
      <p:grpSpPr>
        <a:xfrm>
          <a:off x="0" y="0"/>
          <a:ext cx="0" cy="0"/>
          <a:chOff x="0" y="0"/>
          <a:chExt cx="0" cy="0"/>
        </a:xfrm>
      </p:grpSpPr>
      <p:sp>
        <p:nvSpPr>
          <p:cNvPr id="82" name="Google Shape;82;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13"/>
          <p:cNvSpPr txBox="1"/>
          <p:nvPr>
            <p:ph hasCustomPrompt="1" idx="2" type="title"/>
          </p:nvPr>
        </p:nvSpPr>
        <p:spPr>
          <a:xfrm>
            <a:off x="1256875" y="1311622"/>
            <a:ext cx="7347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p:nvPr>
            <p:ph hasCustomPrompt="1" idx="3" type="title"/>
          </p:nvPr>
        </p:nvSpPr>
        <p:spPr>
          <a:xfrm>
            <a:off x="1256875" y="2977527"/>
            <a:ext cx="7347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p:nvPr>
            <p:ph hasCustomPrompt="1" idx="4" type="title"/>
          </p:nvPr>
        </p:nvSpPr>
        <p:spPr>
          <a:xfrm>
            <a:off x="3636900" y="1322222"/>
            <a:ext cx="7347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p:nvPr>
            <p:ph hasCustomPrompt="1" idx="5" type="title"/>
          </p:nvPr>
        </p:nvSpPr>
        <p:spPr>
          <a:xfrm>
            <a:off x="3636900" y="2988127"/>
            <a:ext cx="7347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p:nvPr>
            <p:ph hasCustomPrompt="1" idx="6" type="title"/>
          </p:nvPr>
        </p:nvSpPr>
        <p:spPr>
          <a:xfrm>
            <a:off x="6016925" y="1322222"/>
            <a:ext cx="7347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p:nvPr>
            <p:ph hasCustomPrompt="1" idx="7" type="title"/>
          </p:nvPr>
        </p:nvSpPr>
        <p:spPr>
          <a:xfrm>
            <a:off x="6016925" y="2988127"/>
            <a:ext cx="7347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p:nvPr>
            <p:ph idx="1" type="subTitle"/>
          </p:nvPr>
        </p:nvSpPr>
        <p:spPr>
          <a:xfrm>
            <a:off x="1256875" y="1884325"/>
            <a:ext cx="1870200" cy="78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90" name="Google Shape;90;p13"/>
          <p:cNvSpPr txBox="1"/>
          <p:nvPr>
            <p:ph idx="8" type="subTitle"/>
          </p:nvPr>
        </p:nvSpPr>
        <p:spPr>
          <a:xfrm>
            <a:off x="3636900" y="1894925"/>
            <a:ext cx="1870200" cy="78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91" name="Google Shape;91;p13"/>
          <p:cNvSpPr txBox="1"/>
          <p:nvPr>
            <p:ph idx="9" type="subTitle"/>
          </p:nvPr>
        </p:nvSpPr>
        <p:spPr>
          <a:xfrm>
            <a:off x="6016925" y="1894925"/>
            <a:ext cx="1870200" cy="78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92" name="Google Shape;92;p13"/>
          <p:cNvSpPr txBox="1"/>
          <p:nvPr>
            <p:ph idx="13" type="subTitle"/>
          </p:nvPr>
        </p:nvSpPr>
        <p:spPr>
          <a:xfrm>
            <a:off x="1256875" y="3550150"/>
            <a:ext cx="1870200" cy="78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93" name="Google Shape;93;p13"/>
          <p:cNvSpPr txBox="1"/>
          <p:nvPr>
            <p:ph idx="14" type="subTitle"/>
          </p:nvPr>
        </p:nvSpPr>
        <p:spPr>
          <a:xfrm>
            <a:off x="3636900" y="3560750"/>
            <a:ext cx="1870200" cy="78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94" name="Google Shape;94;p13"/>
          <p:cNvSpPr txBox="1"/>
          <p:nvPr>
            <p:ph idx="15" type="subTitle"/>
          </p:nvPr>
        </p:nvSpPr>
        <p:spPr>
          <a:xfrm>
            <a:off x="6016925" y="3560750"/>
            <a:ext cx="1870200" cy="78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grpSp>
        <p:nvGrpSpPr>
          <p:cNvPr id="95" name="Google Shape;95;p13"/>
          <p:cNvGrpSpPr/>
          <p:nvPr/>
        </p:nvGrpSpPr>
        <p:grpSpPr>
          <a:xfrm>
            <a:off x="-34950" y="-8850"/>
            <a:ext cx="9213900" cy="5161200"/>
            <a:chOff x="-34950" y="1750"/>
            <a:chExt cx="9213900" cy="5161200"/>
          </a:xfrm>
        </p:grpSpPr>
        <p:cxnSp>
          <p:nvCxnSpPr>
            <p:cNvPr id="96" name="Google Shape;96;p13"/>
            <p:cNvCxnSpPr/>
            <p:nvPr/>
          </p:nvCxnSpPr>
          <p:spPr>
            <a:xfrm>
              <a:off x="-34950" y="4790625"/>
              <a:ext cx="9213900" cy="0"/>
            </a:xfrm>
            <a:prstGeom prst="straightConnector1">
              <a:avLst/>
            </a:prstGeom>
            <a:noFill/>
            <a:ln cap="flat" cmpd="sng" w="9525">
              <a:solidFill>
                <a:schemeClr val="accent1"/>
              </a:solidFill>
              <a:prstDash val="solid"/>
              <a:round/>
              <a:headEnd len="med" w="med" type="none"/>
              <a:tailEnd len="med" w="med" type="none"/>
            </a:ln>
          </p:spPr>
        </p:cxnSp>
        <p:cxnSp>
          <p:nvCxnSpPr>
            <p:cNvPr id="97" name="Google Shape;97;p13"/>
            <p:cNvCxnSpPr/>
            <p:nvPr/>
          </p:nvCxnSpPr>
          <p:spPr>
            <a:xfrm rot="10800000">
              <a:off x="435400" y="1750"/>
              <a:ext cx="0" cy="5161200"/>
            </a:xfrm>
            <a:prstGeom prst="straightConnector1">
              <a:avLst/>
            </a:prstGeom>
            <a:noFill/>
            <a:ln cap="flat" cmpd="sng" w="9525">
              <a:solidFill>
                <a:schemeClr val="accent1"/>
              </a:solidFill>
              <a:prstDash val="solid"/>
              <a:round/>
              <a:headEnd len="med" w="med" type="none"/>
              <a:tailEnd len="med" w="med" type="none"/>
            </a:ln>
          </p:spPr>
        </p:cxnSp>
        <p:sp>
          <p:nvSpPr>
            <p:cNvPr id="98" name="Google Shape;98;p13"/>
            <p:cNvSpPr/>
            <p:nvPr/>
          </p:nvSpPr>
          <p:spPr>
            <a:xfrm>
              <a:off x="8354600" y="4217925"/>
              <a:ext cx="572700" cy="5727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99" name="Google Shape;99;p13"/>
            <p:cNvSpPr/>
            <p:nvPr/>
          </p:nvSpPr>
          <p:spPr>
            <a:xfrm>
              <a:off x="8354600" y="3978475"/>
              <a:ext cx="572700" cy="5727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00" name="Shape 100"/>
        <p:cNvGrpSpPr/>
        <p:nvPr/>
      </p:nvGrpSpPr>
      <p:grpSpPr>
        <a:xfrm>
          <a:off x="0" y="0"/>
          <a:ext cx="0" cy="0"/>
          <a:chOff x="0" y="0"/>
          <a:chExt cx="0" cy="0"/>
        </a:xfrm>
      </p:grpSpPr>
      <p:sp>
        <p:nvSpPr>
          <p:cNvPr id="101" name="Google Shape;101;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102" name="Google Shape;102;p14"/>
          <p:cNvPicPr preferRelativeResize="0"/>
          <p:nvPr/>
        </p:nvPicPr>
        <p:blipFill rotWithShape="1">
          <a:blip r:embed="rId2">
            <a:alphaModFix amt="17000"/>
          </a:blip>
          <a:srcRect b="-1334" l="-7439" r="10068" t="60396"/>
          <a:stretch/>
        </p:blipFill>
        <p:spPr>
          <a:xfrm flipH="1" rot="10800000">
            <a:off x="3603400" y="4013650"/>
            <a:ext cx="5574950" cy="1310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03" name="Shape 103"/>
        <p:cNvGrpSpPr/>
        <p:nvPr/>
      </p:nvGrpSpPr>
      <p:grpSpPr>
        <a:xfrm>
          <a:off x="0" y="0"/>
          <a:ext cx="0" cy="0"/>
          <a:chOff x="0" y="0"/>
          <a:chExt cx="0" cy="0"/>
        </a:xfrm>
      </p:grpSpPr>
      <p:sp>
        <p:nvSpPr>
          <p:cNvPr id="104" name="Google Shape;104;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05" name="Google Shape;105;p15"/>
          <p:cNvGrpSpPr/>
          <p:nvPr/>
        </p:nvGrpSpPr>
        <p:grpSpPr>
          <a:xfrm>
            <a:off x="-7750" y="-6800"/>
            <a:ext cx="9179400" cy="5198075"/>
            <a:chOff x="-7750" y="-6800"/>
            <a:chExt cx="9179400" cy="5198075"/>
          </a:xfrm>
        </p:grpSpPr>
        <p:cxnSp>
          <p:nvCxnSpPr>
            <p:cNvPr id="106" name="Google Shape;106;p15"/>
            <p:cNvCxnSpPr/>
            <p:nvPr/>
          </p:nvCxnSpPr>
          <p:spPr>
            <a:xfrm>
              <a:off x="-7750" y="4853325"/>
              <a:ext cx="9179400" cy="0"/>
            </a:xfrm>
            <a:prstGeom prst="straightConnector1">
              <a:avLst/>
            </a:prstGeom>
            <a:noFill/>
            <a:ln cap="flat" cmpd="sng" w="9525">
              <a:solidFill>
                <a:schemeClr val="accent1"/>
              </a:solidFill>
              <a:prstDash val="solid"/>
              <a:round/>
              <a:headEnd len="med" w="med" type="none"/>
              <a:tailEnd len="med" w="med" type="none"/>
            </a:ln>
          </p:spPr>
        </p:cxnSp>
        <p:cxnSp>
          <p:nvCxnSpPr>
            <p:cNvPr id="107" name="Google Shape;107;p15"/>
            <p:cNvCxnSpPr/>
            <p:nvPr/>
          </p:nvCxnSpPr>
          <p:spPr>
            <a:xfrm>
              <a:off x="8785125" y="-6800"/>
              <a:ext cx="0" cy="5143500"/>
            </a:xfrm>
            <a:prstGeom prst="straightConnector1">
              <a:avLst/>
            </a:prstGeom>
            <a:noFill/>
            <a:ln cap="flat" cmpd="sng" w="9525">
              <a:solidFill>
                <a:schemeClr val="accent1"/>
              </a:solidFill>
              <a:prstDash val="solid"/>
              <a:round/>
              <a:headEnd len="med" w="med" type="none"/>
              <a:tailEnd len="med" w="med" type="none"/>
            </a:ln>
          </p:spPr>
        </p:cxnSp>
        <p:sp>
          <p:nvSpPr>
            <p:cNvPr id="108" name="Google Shape;108;p15"/>
            <p:cNvSpPr/>
            <p:nvPr/>
          </p:nvSpPr>
          <p:spPr>
            <a:xfrm>
              <a:off x="144925" y="4432575"/>
              <a:ext cx="568200" cy="758700"/>
            </a:xfrm>
            <a:prstGeom prst="round2SameRect">
              <a:avLst>
                <a:gd fmla="val 50000" name="adj1"/>
                <a:gd fmla="val 0" name="adj2"/>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109" name="Google Shape;109;p15"/>
            <p:cNvSpPr/>
            <p:nvPr/>
          </p:nvSpPr>
          <p:spPr>
            <a:xfrm>
              <a:off x="184525" y="4115000"/>
              <a:ext cx="489000" cy="4890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110" name="Shape 110"/>
        <p:cNvGrpSpPr/>
        <p:nvPr/>
      </p:nvGrpSpPr>
      <p:grpSpPr>
        <a:xfrm>
          <a:off x="0" y="0"/>
          <a:ext cx="0" cy="0"/>
          <a:chOff x="0" y="0"/>
          <a:chExt cx="0" cy="0"/>
        </a:xfrm>
      </p:grpSpPr>
      <p:sp>
        <p:nvSpPr>
          <p:cNvPr id="111" name="Google Shape;111;p16"/>
          <p:cNvSpPr txBox="1"/>
          <p:nvPr>
            <p:ph type="title"/>
          </p:nvPr>
        </p:nvSpPr>
        <p:spPr>
          <a:xfrm>
            <a:off x="5867025" y="804463"/>
            <a:ext cx="2563800" cy="109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2" name="Google Shape;112;p16"/>
          <p:cNvSpPr txBox="1"/>
          <p:nvPr>
            <p:ph idx="1" type="subTitle"/>
          </p:nvPr>
        </p:nvSpPr>
        <p:spPr>
          <a:xfrm>
            <a:off x="5867025" y="1839338"/>
            <a:ext cx="2563800" cy="720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3" name="Google Shape;113;p16"/>
          <p:cNvSpPr/>
          <p:nvPr>
            <p:ph idx="2" type="pic"/>
          </p:nvPr>
        </p:nvSpPr>
        <p:spPr>
          <a:xfrm>
            <a:off x="713225" y="554676"/>
            <a:ext cx="2801100" cy="4049400"/>
          </a:xfrm>
          <a:prstGeom prst="round1Rect">
            <a:avLst>
              <a:gd fmla="val 16667" name="adj"/>
            </a:avLst>
          </a:prstGeom>
          <a:noFill/>
          <a:ln cap="flat" cmpd="sng" w="9525">
            <a:solidFill>
              <a:schemeClr val="accent1"/>
            </a:solidFill>
            <a:prstDash val="solid"/>
            <a:round/>
            <a:headEnd len="sm" w="sm" type="none"/>
            <a:tailEnd len="sm" w="sm" type="none"/>
          </a:ln>
        </p:spPr>
      </p:sp>
      <p:sp>
        <p:nvSpPr>
          <p:cNvPr id="114" name="Google Shape;114;p16"/>
          <p:cNvSpPr/>
          <p:nvPr>
            <p:ph idx="3" type="pic"/>
          </p:nvPr>
        </p:nvSpPr>
        <p:spPr>
          <a:xfrm>
            <a:off x="3600825" y="547100"/>
            <a:ext cx="2102100" cy="2319000"/>
          </a:xfrm>
          <a:prstGeom prst="round2SameRect">
            <a:avLst>
              <a:gd fmla="val 16667" name="adj1"/>
              <a:gd fmla="val 0" name="adj2"/>
            </a:avLst>
          </a:prstGeom>
          <a:noFill/>
          <a:ln cap="flat" cmpd="sng" w="9525">
            <a:solidFill>
              <a:schemeClr val="accent1"/>
            </a:solidFill>
            <a:prstDash val="solid"/>
            <a:round/>
            <a:headEnd len="sm" w="sm" type="none"/>
            <a:tailEnd len="sm" w="sm" type="none"/>
          </a:ln>
        </p:spPr>
      </p:sp>
      <p:sp>
        <p:nvSpPr>
          <p:cNvPr id="115" name="Google Shape;115;p16"/>
          <p:cNvSpPr/>
          <p:nvPr>
            <p:ph idx="4" type="pic"/>
          </p:nvPr>
        </p:nvSpPr>
        <p:spPr>
          <a:xfrm>
            <a:off x="3600825" y="2961375"/>
            <a:ext cx="4830000" cy="1650300"/>
          </a:xfrm>
          <a:prstGeom prst="round2DiagRect">
            <a:avLst>
              <a:gd fmla="val 16667" name="adj1"/>
              <a:gd fmla="val 0" name="adj2"/>
            </a:avLst>
          </a:prstGeom>
          <a:noFill/>
          <a:ln cap="flat" cmpd="sng" w="9525">
            <a:solidFill>
              <a:schemeClr val="accent1"/>
            </a:solidFill>
            <a:prstDash val="solid"/>
            <a:round/>
            <a:headEnd len="sm" w="sm" type="none"/>
            <a:tailEnd len="sm" w="sm" type="none"/>
          </a:ln>
        </p:spPr>
      </p:sp>
      <p:pic>
        <p:nvPicPr>
          <p:cNvPr id="116" name="Google Shape;116;p16"/>
          <p:cNvPicPr preferRelativeResize="0"/>
          <p:nvPr/>
        </p:nvPicPr>
        <p:blipFill rotWithShape="1">
          <a:blip r:embed="rId2">
            <a:alphaModFix amt="17000"/>
          </a:blip>
          <a:srcRect b="-1334" l="-108" r="10074" t="60396"/>
          <a:stretch/>
        </p:blipFill>
        <p:spPr>
          <a:xfrm flipH="1" rot="-5400000">
            <a:off x="-2059962" y="2065012"/>
            <a:ext cx="5138450" cy="1018525"/>
          </a:xfrm>
          <a:prstGeom prst="rect">
            <a:avLst/>
          </a:prstGeom>
          <a:noFill/>
          <a:ln>
            <a:noFill/>
          </a:ln>
        </p:spPr>
      </p:pic>
      <p:cxnSp>
        <p:nvCxnSpPr>
          <p:cNvPr id="117" name="Google Shape;117;p16"/>
          <p:cNvCxnSpPr/>
          <p:nvPr/>
        </p:nvCxnSpPr>
        <p:spPr>
          <a:xfrm>
            <a:off x="8819475" y="-6800"/>
            <a:ext cx="0" cy="51693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18" name="Shape 118"/>
        <p:cNvGrpSpPr/>
        <p:nvPr/>
      </p:nvGrpSpPr>
      <p:grpSpPr>
        <a:xfrm>
          <a:off x="0" y="0"/>
          <a:ext cx="0" cy="0"/>
          <a:chOff x="0" y="0"/>
          <a:chExt cx="0" cy="0"/>
        </a:xfrm>
      </p:grpSpPr>
      <p:sp>
        <p:nvSpPr>
          <p:cNvPr id="119" name="Google Shape;119;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0" name="Google Shape;120;p17"/>
          <p:cNvSpPr txBox="1"/>
          <p:nvPr>
            <p:ph idx="1" type="subTitle"/>
          </p:nvPr>
        </p:nvSpPr>
        <p:spPr>
          <a:xfrm>
            <a:off x="937625" y="2791850"/>
            <a:ext cx="2175300" cy="124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1" name="Google Shape;121;p17"/>
          <p:cNvSpPr txBox="1"/>
          <p:nvPr>
            <p:ph idx="2" type="subTitle"/>
          </p:nvPr>
        </p:nvSpPr>
        <p:spPr>
          <a:xfrm>
            <a:off x="3484347" y="2791850"/>
            <a:ext cx="2175300" cy="124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2" name="Google Shape;122;p17"/>
          <p:cNvSpPr txBox="1"/>
          <p:nvPr>
            <p:ph idx="3" type="subTitle"/>
          </p:nvPr>
        </p:nvSpPr>
        <p:spPr>
          <a:xfrm>
            <a:off x="6031075" y="2791850"/>
            <a:ext cx="2175300" cy="124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3" name="Google Shape;123;p17"/>
          <p:cNvSpPr txBox="1"/>
          <p:nvPr>
            <p:ph idx="4" type="subTitle"/>
          </p:nvPr>
        </p:nvSpPr>
        <p:spPr>
          <a:xfrm>
            <a:off x="937625" y="2403450"/>
            <a:ext cx="21753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24" name="Google Shape;124;p17"/>
          <p:cNvSpPr txBox="1"/>
          <p:nvPr>
            <p:ph idx="5" type="subTitle"/>
          </p:nvPr>
        </p:nvSpPr>
        <p:spPr>
          <a:xfrm>
            <a:off x="3484350" y="2403450"/>
            <a:ext cx="21753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25" name="Google Shape;125;p17"/>
          <p:cNvSpPr txBox="1"/>
          <p:nvPr>
            <p:ph idx="6" type="subTitle"/>
          </p:nvPr>
        </p:nvSpPr>
        <p:spPr>
          <a:xfrm>
            <a:off x="6031075" y="2403450"/>
            <a:ext cx="21753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grpSp>
        <p:nvGrpSpPr>
          <p:cNvPr id="126" name="Google Shape;126;p17"/>
          <p:cNvGrpSpPr/>
          <p:nvPr/>
        </p:nvGrpSpPr>
        <p:grpSpPr>
          <a:xfrm>
            <a:off x="8124850" y="-26550"/>
            <a:ext cx="797300" cy="5196600"/>
            <a:chOff x="8124850" y="-26550"/>
            <a:chExt cx="797300" cy="5196600"/>
          </a:xfrm>
        </p:grpSpPr>
        <p:cxnSp>
          <p:nvCxnSpPr>
            <p:cNvPr id="127" name="Google Shape;127;p17"/>
            <p:cNvCxnSpPr/>
            <p:nvPr/>
          </p:nvCxnSpPr>
          <p:spPr>
            <a:xfrm>
              <a:off x="8922150" y="-26550"/>
              <a:ext cx="0" cy="5196600"/>
            </a:xfrm>
            <a:prstGeom prst="straightConnector1">
              <a:avLst/>
            </a:prstGeom>
            <a:noFill/>
            <a:ln cap="flat" cmpd="sng" w="9525">
              <a:solidFill>
                <a:schemeClr val="accent1"/>
              </a:solidFill>
              <a:prstDash val="solid"/>
              <a:round/>
              <a:headEnd len="med" w="med" type="none"/>
              <a:tailEnd len="med" w="med" type="none"/>
            </a:ln>
          </p:spPr>
        </p:cxnSp>
        <p:sp>
          <p:nvSpPr>
            <p:cNvPr id="128" name="Google Shape;128;p17"/>
            <p:cNvSpPr/>
            <p:nvPr/>
          </p:nvSpPr>
          <p:spPr>
            <a:xfrm>
              <a:off x="8124850" y="4490375"/>
              <a:ext cx="669300" cy="6693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129" name="Google Shape;129;p17"/>
            <p:cNvSpPr/>
            <p:nvPr/>
          </p:nvSpPr>
          <p:spPr>
            <a:xfrm rot="-5400000">
              <a:off x="8372250" y="4550125"/>
              <a:ext cx="549900" cy="5499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pic>
        <p:nvPicPr>
          <p:cNvPr id="130" name="Google Shape;130;p17"/>
          <p:cNvPicPr preferRelativeResize="0"/>
          <p:nvPr/>
        </p:nvPicPr>
        <p:blipFill rotWithShape="1">
          <a:blip r:embed="rId2">
            <a:alphaModFix amt="15000"/>
          </a:blip>
          <a:srcRect b="19631" l="45163" r="6852" t="14756"/>
          <a:stretch/>
        </p:blipFill>
        <p:spPr>
          <a:xfrm>
            <a:off x="0" y="3171200"/>
            <a:ext cx="1339950" cy="1972300"/>
          </a:xfrm>
          <a:prstGeom prst="rect">
            <a:avLst/>
          </a:prstGeom>
          <a:noFill/>
          <a:ln>
            <a:noFill/>
          </a:ln>
          <a:effectLst>
            <a:outerShdw blurRad="571500" rotWithShape="0" algn="bl" dir="17460000" dist="371475">
              <a:srgbClr val="000000">
                <a:alpha val="55000"/>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31" name="Shape 131"/>
        <p:cNvGrpSpPr/>
        <p:nvPr/>
      </p:nvGrpSpPr>
      <p:grpSpPr>
        <a:xfrm>
          <a:off x="0" y="0"/>
          <a:ext cx="0" cy="0"/>
          <a:chOff x="0" y="0"/>
          <a:chExt cx="0" cy="0"/>
        </a:xfrm>
      </p:grpSpPr>
      <p:sp>
        <p:nvSpPr>
          <p:cNvPr id="132" name="Google Shape;132;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3" name="Google Shape;133;p18"/>
          <p:cNvSpPr txBox="1"/>
          <p:nvPr>
            <p:ph idx="1" type="subTitle"/>
          </p:nvPr>
        </p:nvSpPr>
        <p:spPr>
          <a:xfrm>
            <a:off x="1937838" y="1785900"/>
            <a:ext cx="2281500" cy="86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4" name="Google Shape;134;p18"/>
          <p:cNvSpPr txBox="1"/>
          <p:nvPr>
            <p:ph idx="2" type="subTitle"/>
          </p:nvPr>
        </p:nvSpPr>
        <p:spPr>
          <a:xfrm>
            <a:off x="5705086" y="1785900"/>
            <a:ext cx="2281500" cy="86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5" name="Google Shape;135;p18"/>
          <p:cNvSpPr txBox="1"/>
          <p:nvPr>
            <p:ph idx="3" type="subTitle"/>
          </p:nvPr>
        </p:nvSpPr>
        <p:spPr>
          <a:xfrm>
            <a:off x="1937838" y="3366650"/>
            <a:ext cx="2281500" cy="86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6" name="Google Shape;136;p18"/>
          <p:cNvSpPr txBox="1"/>
          <p:nvPr>
            <p:ph idx="4" type="subTitle"/>
          </p:nvPr>
        </p:nvSpPr>
        <p:spPr>
          <a:xfrm>
            <a:off x="5705086" y="3366650"/>
            <a:ext cx="2281500" cy="86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7" name="Google Shape;137;p18"/>
          <p:cNvSpPr txBox="1"/>
          <p:nvPr>
            <p:ph idx="5" type="subTitle"/>
          </p:nvPr>
        </p:nvSpPr>
        <p:spPr>
          <a:xfrm>
            <a:off x="1937838" y="1398200"/>
            <a:ext cx="22815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38" name="Google Shape;138;p18"/>
          <p:cNvSpPr txBox="1"/>
          <p:nvPr>
            <p:ph idx="6" type="subTitle"/>
          </p:nvPr>
        </p:nvSpPr>
        <p:spPr>
          <a:xfrm>
            <a:off x="1937838" y="2979025"/>
            <a:ext cx="22815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39" name="Google Shape;139;p18"/>
          <p:cNvSpPr txBox="1"/>
          <p:nvPr>
            <p:ph idx="7" type="subTitle"/>
          </p:nvPr>
        </p:nvSpPr>
        <p:spPr>
          <a:xfrm>
            <a:off x="5705063" y="1398200"/>
            <a:ext cx="22815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40" name="Google Shape;140;p18"/>
          <p:cNvSpPr txBox="1"/>
          <p:nvPr>
            <p:ph idx="8" type="subTitle"/>
          </p:nvPr>
        </p:nvSpPr>
        <p:spPr>
          <a:xfrm>
            <a:off x="5705063" y="2979025"/>
            <a:ext cx="22815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pic>
        <p:nvPicPr>
          <p:cNvPr id="141" name="Google Shape;141;p18"/>
          <p:cNvPicPr preferRelativeResize="0"/>
          <p:nvPr/>
        </p:nvPicPr>
        <p:blipFill rotWithShape="1">
          <a:blip r:embed="rId2">
            <a:alphaModFix amt="17000"/>
          </a:blip>
          <a:srcRect b="-1334" l="-108" r="10074" t="60396"/>
          <a:stretch/>
        </p:blipFill>
        <p:spPr>
          <a:xfrm rot="10800000">
            <a:off x="1" y="4090275"/>
            <a:ext cx="5383774" cy="10532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42" name="Shape 142"/>
        <p:cNvGrpSpPr/>
        <p:nvPr/>
      </p:nvGrpSpPr>
      <p:grpSpPr>
        <a:xfrm>
          <a:off x="0" y="0"/>
          <a:ext cx="0" cy="0"/>
          <a:chOff x="0" y="0"/>
          <a:chExt cx="0" cy="0"/>
        </a:xfrm>
      </p:grpSpPr>
      <p:sp>
        <p:nvSpPr>
          <p:cNvPr id="143" name="Google Shape;143;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4" name="Google Shape;144;p19"/>
          <p:cNvSpPr txBox="1"/>
          <p:nvPr>
            <p:ph idx="1" type="subTitle"/>
          </p:nvPr>
        </p:nvSpPr>
        <p:spPr>
          <a:xfrm>
            <a:off x="980825" y="1692402"/>
            <a:ext cx="2187900" cy="9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5" name="Google Shape;145;p19"/>
          <p:cNvSpPr txBox="1"/>
          <p:nvPr>
            <p:ph idx="2" type="subTitle"/>
          </p:nvPr>
        </p:nvSpPr>
        <p:spPr>
          <a:xfrm>
            <a:off x="3478062" y="1692402"/>
            <a:ext cx="2187900" cy="9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6" name="Google Shape;146;p19"/>
          <p:cNvSpPr txBox="1"/>
          <p:nvPr>
            <p:ph idx="3" type="subTitle"/>
          </p:nvPr>
        </p:nvSpPr>
        <p:spPr>
          <a:xfrm>
            <a:off x="980825" y="3422700"/>
            <a:ext cx="2187900" cy="9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7" name="Google Shape;147;p19"/>
          <p:cNvSpPr txBox="1"/>
          <p:nvPr>
            <p:ph idx="4" type="subTitle"/>
          </p:nvPr>
        </p:nvSpPr>
        <p:spPr>
          <a:xfrm>
            <a:off x="3478062" y="3422700"/>
            <a:ext cx="2187900" cy="9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8" name="Google Shape;148;p19"/>
          <p:cNvSpPr txBox="1"/>
          <p:nvPr>
            <p:ph idx="5" type="subTitle"/>
          </p:nvPr>
        </p:nvSpPr>
        <p:spPr>
          <a:xfrm>
            <a:off x="5975273" y="1692402"/>
            <a:ext cx="2187900" cy="9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9" name="Google Shape;149;p19"/>
          <p:cNvSpPr txBox="1"/>
          <p:nvPr>
            <p:ph idx="6" type="subTitle"/>
          </p:nvPr>
        </p:nvSpPr>
        <p:spPr>
          <a:xfrm>
            <a:off x="5975273" y="3422700"/>
            <a:ext cx="2187900" cy="9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0" name="Google Shape;150;p19"/>
          <p:cNvSpPr txBox="1"/>
          <p:nvPr>
            <p:ph idx="7" type="subTitle"/>
          </p:nvPr>
        </p:nvSpPr>
        <p:spPr>
          <a:xfrm>
            <a:off x="980825" y="1305475"/>
            <a:ext cx="21879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51" name="Google Shape;151;p19"/>
          <p:cNvSpPr txBox="1"/>
          <p:nvPr>
            <p:ph idx="8" type="subTitle"/>
          </p:nvPr>
        </p:nvSpPr>
        <p:spPr>
          <a:xfrm>
            <a:off x="3478061" y="1305475"/>
            <a:ext cx="21879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52" name="Google Shape;152;p19"/>
          <p:cNvSpPr txBox="1"/>
          <p:nvPr>
            <p:ph idx="9" type="subTitle"/>
          </p:nvPr>
        </p:nvSpPr>
        <p:spPr>
          <a:xfrm>
            <a:off x="5975271" y="1305475"/>
            <a:ext cx="21879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53" name="Google Shape;153;p19"/>
          <p:cNvSpPr txBox="1"/>
          <p:nvPr>
            <p:ph idx="13" type="subTitle"/>
          </p:nvPr>
        </p:nvSpPr>
        <p:spPr>
          <a:xfrm>
            <a:off x="980825" y="3032574"/>
            <a:ext cx="21879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54" name="Google Shape;154;p19"/>
          <p:cNvSpPr txBox="1"/>
          <p:nvPr>
            <p:ph idx="14" type="subTitle"/>
          </p:nvPr>
        </p:nvSpPr>
        <p:spPr>
          <a:xfrm>
            <a:off x="3478061" y="3032574"/>
            <a:ext cx="21879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155" name="Google Shape;155;p19"/>
          <p:cNvSpPr txBox="1"/>
          <p:nvPr>
            <p:ph idx="15" type="subTitle"/>
          </p:nvPr>
        </p:nvSpPr>
        <p:spPr>
          <a:xfrm>
            <a:off x="5975271" y="3032574"/>
            <a:ext cx="21879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sz="1800">
                <a:solidFill>
                  <a:schemeClr val="dk1"/>
                </a:solidFill>
                <a:latin typeface="EB Garamond SemiBold"/>
                <a:ea typeface="EB Garamond SemiBold"/>
                <a:cs typeface="EB Garamond SemiBold"/>
                <a:sym typeface="EB Garamond SemiBol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grpSp>
        <p:nvGrpSpPr>
          <p:cNvPr id="156" name="Google Shape;156;p19"/>
          <p:cNvGrpSpPr/>
          <p:nvPr/>
        </p:nvGrpSpPr>
        <p:grpSpPr>
          <a:xfrm>
            <a:off x="7903103" y="-8850"/>
            <a:ext cx="921522" cy="5161200"/>
            <a:chOff x="7903103" y="-8850"/>
            <a:chExt cx="921522" cy="5161200"/>
          </a:xfrm>
        </p:grpSpPr>
        <p:cxnSp>
          <p:nvCxnSpPr>
            <p:cNvPr id="157" name="Google Shape;157;p19"/>
            <p:cNvCxnSpPr/>
            <p:nvPr/>
          </p:nvCxnSpPr>
          <p:spPr>
            <a:xfrm rot="10800000">
              <a:off x="8824625" y="-8850"/>
              <a:ext cx="0" cy="5161200"/>
            </a:xfrm>
            <a:prstGeom prst="straightConnector1">
              <a:avLst/>
            </a:prstGeom>
            <a:noFill/>
            <a:ln cap="flat" cmpd="sng" w="9525">
              <a:solidFill>
                <a:schemeClr val="accent1"/>
              </a:solidFill>
              <a:prstDash val="solid"/>
              <a:round/>
              <a:headEnd len="med" w="med" type="none"/>
              <a:tailEnd len="med" w="med" type="none"/>
            </a:ln>
          </p:spPr>
        </p:cxnSp>
        <p:sp>
          <p:nvSpPr>
            <p:cNvPr id="158" name="Google Shape;158;p19"/>
            <p:cNvSpPr/>
            <p:nvPr/>
          </p:nvSpPr>
          <p:spPr>
            <a:xfrm rot="-5400000">
              <a:off x="8174800" y="4493700"/>
              <a:ext cx="649800" cy="6498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159" name="Google Shape;159;p19"/>
            <p:cNvSpPr/>
            <p:nvPr/>
          </p:nvSpPr>
          <p:spPr>
            <a:xfrm rot="-5400000">
              <a:off x="7903103" y="4493700"/>
              <a:ext cx="649800" cy="6498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60" name="Shape 160"/>
        <p:cNvGrpSpPr/>
        <p:nvPr/>
      </p:nvGrpSpPr>
      <p:grpSpPr>
        <a:xfrm>
          <a:off x="0" y="0"/>
          <a:ext cx="0" cy="0"/>
          <a:chOff x="0" y="0"/>
          <a:chExt cx="0" cy="0"/>
        </a:xfrm>
      </p:grpSpPr>
      <p:sp>
        <p:nvSpPr>
          <p:cNvPr id="161" name="Google Shape;161;p20"/>
          <p:cNvSpPr txBox="1"/>
          <p:nvPr>
            <p:ph type="title"/>
          </p:nvPr>
        </p:nvSpPr>
        <p:spPr>
          <a:xfrm>
            <a:off x="3041971" y="539500"/>
            <a:ext cx="3060000" cy="98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5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2" name="Google Shape;162;p20"/>
          <p:cNvSpPr txBox="1"/>
          <p:nvPr>
            <p:ph idx="1" type="subTitle"/>
          </p:nvPr>
        </p:nvSpPr>
        <p:spPr>
          <a:xfrm>
            <a:off x="3041950" y="1524400"/>
            <a:ext cx="3060000" cy="114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3" name="Google Shape;163;p20"/>
          <p:cNvSpPr txBox="1"/>
          <p:nvPr/>
        </p:nvSpPr>
        <p:spPr>
          <a:xfrm>
            <a:off x="2986250" y="3399075"/>
            <a:ext cx="3171600" cy="769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Alegreya Sans"/>
                <a:ea typeface="Alegreya Sans"/>
                <a:cs typeface="Alegreya Sans"/>
                <a:sym typeface="Alegreya Sans"/>
              </a:rPr>
              <a:t>CREDITS</a:t>
            </a:r>
            <a:r>
              <a:rPr lang="en" sz="1200">
                <a:solidFill>
                  <a:schemeClr val="dk1"/>
                </a:solidFill>
                <a:latin typeface="Alegreya Sans Medium"/>
                <a:ea typeface="Alegreya Sans Medium"/>
                <a:cs typeface="Alegreya Sans Medium"/>
                <a:sym typeface="Alegreya Sans Medium"/>
              </a:rPr>
              <a:t>: This presentation template was created by </a:t>
            </a:r>
            <a:r>
              <a:rPr b="1" lang="en" sz="1200" u="sng">
                <a:solidFill>
                  <a:schemeClr val="dk1"/>
                </a:solidFill>
                <a:latin typeface="Alegreya Sans"/>
                <a:ea typeface="Alegreya Sans"/>
                <a:cs typeface="Alegreya Sans"/>
                <a:sym typeface="Alegreya Sans"/>
                <a:hlinkClick r:id="rId2">
                  <a:extLst>
                    <a:ext uri="{A12FA001-AC4F-418D-AE19-62706E023703}">
                      <ahyp:hlinkClr val="tx"/>
                    </a:ext>
                  </a:extLst>
                </a:hlinkClick>
              </a:rPr>
              <a:t>Slidesgo</a:t>
            </a:r>
            <a:r>
              <a:rPr lang="en" sz="1200">
                <a:solidFill>
                  <a:schemeClr val="dk1"/>
                </a:solidFill>
                <a:latin typeface="Alegreya Sans Medium"/>
                <a:ea typeface="Alegreya Sans Medium"/>
                <a:cs typeface="Alegreya Sans Medium"/>
                <a:sym typeface="Alegreya Sans Medium"/>
              </a:rPr>
              <a:t>, and includes icons by </a:t>
            </a:r>
            <a:r>
              <a:rPr b="1" lang="en" sz="1200" u="sng">
                <a:solidFill>
                  <a:schemeClr val="dk1"/>
                </a:solidFill>
                <a:latin typeface="Alegreya Sans"/>
                <a:ea typeface="Alegreya Sans"/>
                <a:cs typeface="Alegreya Sans"/>
                <a:sym typeface="Alegreya Sans"/>
                <a:hlinkClick r:id="rId3">
                  <a:extLst>
                    <a:ext uri="{A12FA001-AC4F-418D-AE19-62706E023703}">
                      <ahyp:hlinkClr val="tx"/>
                    </a:ext>
                  </a:extLst>
                </a:hlinkClick>
              </a:rPr>
              <a:t>Flaticon</a:t>
            </a:r>
            <a:r>
              <a:rPr lang="en" sz="1200">
                <a:solidFill>
                  <a:schemeClr val="dk1"/>
                </a:solidFill>
                <a:latin typeface="Alegreya Sans Medium"/>
                <a:ea typeface="Alegreya Sans Medium"/>
                <a:cs typeface="Alegreya Sans Medium"/>
                <a:sym typeface="Alegreya Sans Medium"/>
              </a:rPr>
              <a:t>, and infographics &amp; images by </a:t>
            </a:r>
            <a:r>
              <a:rPr b="1" lang="en" sz="1200" u="sng">
                <a:solidFill>
                  <a:schemeClr val="dk1"/>
                </a:solidFill>
                <a:latin typeface="Alegreya Sans"/>
                <a:ea typeface="Alegreya Sans"/>
                <a:cs typeface="Alegreya Sans"/>
                <a:sym typeface="Alegreya Sans"/>
                <a:hlinkClick r:id="rId4">
                  <a:extLst>
                    <a:ext uri="{A12FA001-AC4F-418D-AE19-62706E023703}">
                      <ahyp:hlinkClr val="tx"/>
                    </a:ext>
                  </a:extLst>
                </a:hlinkClick>
              </a:rPr>
              <a:t>Freepik</a:t>
            </a:r>
            <a:r>
              <a:rPr b="1" lang="en" sz="1200" u="sng">
                <a:solidFill>
                  <a:schemeClr val="dk1"/>
                </a:solidFill>
                <a:latin typeface="Alegreya Sans"/>
                <a:ea typeface="Alegreya Sans"/>
                <a:cs typeface="Alegreya Sans"/>
                <a:sym typeface="Alegreya Sans"/>
              </a:rPr>
              <a:t> </a:t>
            </a:r>
            <a:endParaRPr b="1" sz="1200" u="sng">
              <a:solidFill>
                <a:schemeClr val="dk1"/>
              </a:solidFill>
              <a:latin typeface="Alegreya Sans"/>
              <a:ea typeface="Alegreya Sans"/>
              <a:cs typeface="Alegreya Sans"/>
              <a:sym typeface="Alegreya Sans"/>
            </a:endParaRPr>
          </a:p>
        </p:txBody>
      </p:sp>
      <p:grpSp>
        <p:nvGrpSpPr>
          <p:cNvPr id="164" name="Google Shape;164;p20"/>
          <p:cNvGrpSpPr/>
          <p:nvPr/>
        </p:nvGrpSpPr>
        <p:grpSpPr>
          <a:xfrm>
            <a:off x="7538750" y="1850"/>
            <a:ext cx="1784100" cy="5170200"/>
            <a:chOff x="7538750" y="1850"/>
            <a:chExt cx="1784100" cy="5170200"/>
          </a:xfrm>
        </p:grpSpPr>
        <p:grpSp>
          <p:nvGrpSpPr>
            <p:cNvPr id="165" name="Google Shape;165;p20"/>
            <p:cNvGrpSpPr/>
            <p:nvPr/>
          </p:nvGrpSpPr>
          <p:grpSpPr>
            <a:xfrm>
              <a:off x="7538750" y="1850"/>
              <a:ext cx="1784100" cy="5170200"/>
              <a:chOff x="-420825" y="1850"/>
              <a:chExt cx="1784100" cy="5170200"/>
            </a:xfrm>
          </p:grpSpPr>
          <p:cxnSp>
            <p:nvCxnSpPr>
              <p:cNvPr id="166" name="Google Shape;166;p20"/>
              <p:cNvCxnSpPr/>
              <p:nvPr/>
            </p:nvCxnSpPr>
            <p:spPr>
              <a:xfrm>
                <a:off x="719150" y="1850"/>
                <a:ext cx="0" cy="5170200"/>
              </a:xfrm>
              <a:prstGeom prst="straightConnector1">
                <a:avLst/>
              </a:prstGeom>
              <a:noFill/>
              <a:ln cap="flat" cmpd="sng" w="9525">
                <a:solidFill>
                  <a:schemeClr val="accent1"/>
                </a:solidFill>
                <a:prstDash val="solid"/>
                <a:round/>
                <a:headEnd len="med" w="med" type="none"/>
                <a:tailEnd len="med" w="med" type="none"/>
              </a:ln>
            </p:spPr>
          </p:cxnSp>
          <p:sp>
            <p:nvSpPr>
              <p:cNvPr id="167" name="Google Shape;167;p20"/>
              <p:cNvSpPr/>
              <p:nvPr/>
            </p:nvSpPr>
            <p:spPr>
              <a:xfrm>
                <a:off x="-420825" y="1694898"/>
                <a:ext cx="1784100" cy="17841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sp>
          <p:nvSpPr>
            <p:cNvPr id="168" name="Google Shape;168;p20"/>
            <p:cNvSpPr/>
            <p:nvPr/>
          </p:nvSpPr>
          <p:spPr>
            <a:xfrm rot="-5400000">
              <a:off x="7751575" y="2121350"/>
              <a:ext cx="931200" cy="9312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pic>
        <p:nvPicPr>
          <p:cNvPr id="169" name="Google Shape;169;p20"/>
          <p:cNvPicPr preferRelativeResize="0"/>
          <p:nvPr/>
        </p:nvPicPr>
        <p:blipFill>
          <a:blip r:embed="rId5">
            <a:alphaModFix amt="15000"/>
          </a:blip>
          <a:stretch>
            <a:fillRect/>
          </a:stretch>
        </p:blipFill>
        <p:spPr>
          <a:xfrm rot="-1980899">
            <a:off x="50211" y="-614000"/>
            <a:ext cx="2730478" cy="2632850"/>
          </a:xfrm>
          <a:prstGeom prst="rect">
            <a:avLst/>
          </a:prstGeom>
          <a:noFill/>
          <a:ln>
            <a:noFill/>
          </a:ln>
          <a:effectLst>
            <a:outerShdw blurRad="571500" rotWithShape="0" algn="bl" dir="17460000" dist="371475">
              <a:srgbClr val="000000">
                <a:alpha val="55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4856800" y="2556025"/>
            <a:ext cx="3278700" cy="1441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hasCustomPrompt="1" idx="2" type="title"/>
          </p:nvPr>
        </p:nvSpPr>
        <p:spPr>
          <a:xfrm>
            <a:off x="4856800" y="1145975"/>
            <a:ext cx="1815600" cy="10977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2" name="Google Shape;22;p3"/>
          <p:cNvSpPr/>
          <p:nvPr>
            <p:ph idx="3" type="pic"/>
          </p:nvPr>
        </p:nvSpPr>
        <p:spPr>
          <a:xfrm>
            <a:off x="1002500" y="539500"/>
            <a:ext cx="2760600" cy="4064400"/>
          </a:xfrm>
          <a:prstGeom prst="round2SameRect">
            <a:avLst>
              <a:gd fmla="val 16667" name="adj1"/>
              <a:gd fmla="val 0" name="adj2"/>
            </a:avLst>
          </a:prstGeom>
          <a:noFill/>
          <a:ln cap="flat" cmpd="sng" w="9525">
            <a:solidFill>
              <a:schemeClr val="lt2"/>
            </a:solidFill>
            <a:prstDash val="solid"/>
            <a:round/>
            <a:headEnd len="sm" w="sm" type="none"/>
            <a:tailEnd len="sm" w="sm" type="none"/>
          </a:ln>
        </p:spPr>
      </p:sp>
      <p:grpSp>
        <p:nvGrpSpPr>
          <p:cNvPr id="23" name="Google Shape;23;p3"/>
          <p:cNvGrpSpPr/>
          <p:nvPr/>
        </p:nvGrpSpPr>
        <p:grpSpPr>
          <a:xfrm>
            <a:off x="-50800" y="0"/>
            <a:ext cx="9225300" cy="5172050"/>
            <a:chOff x="-50800" y="0"/>
            <a:chExt cx="9225300" cy="5172050"/>
          </a:xfrm>
        </p:grpSpPr>
        <p:cxnSp>
          <p:nvCxnSpPr>
            <p:cNvPr id="24" name="Google Shape;24;p3"/>
            <p:cNvCxnSpPr/>
            <p:nvPr/>
          </p:nvCxnSpPr>
          <p:spPr>
            <a:xfrm>
              <a:off x="994075" y="1850"/>
              <a:ext cx="0" cy="5170200"/>
            </a:xfrm>
            <a:prstGeom prst="straightConnector1">
              <a:avLst/>
            </a:prstGeom>
            <a:noFill/>
            <a:ln cap="flat" cmpd="sng" w="9525">
              <a:solidFill>
                <a:schemeClr val="accent1"/>
              </a:solidFill>
              <a:prstDash val="solid"/>
              <a:round/>
              <a:headEnd len="med" w="med" type="none"/>
              <a:tailEnd len="med" w="med" type="none"/>
            </a:ln>
          </p:spPr>
        </p:cxnSp>
        <p:sp>
          <p:nvSpPr>
            <p:cNvPr id="25" name="Google Shape;25;p3"/>
            <p:cNvSpPr/>
            <p:nvPr/>
          </p:nvSpPr>
          <p:spPr>
            <a:xfrm>
              <a:off x="0" y="3084775"/>
              <a:ext cx="994200" cy="15192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cxnSp>
          <p:nvCxnSpPr>
            <p:cNvPr id="26" name="Google Shape;26;p3"/>
            <p:cNvCxnSpPr/>
            <p:nvPr/>
          </p:nvCxnSpPr>
          <p:spPr>
            <a:xfrm rot="10800000">
              <a:off x="-50800" y="4604000"/>
              <a:ext cx="9225300" cy="0"/>
            </a:xfrm>
            <a:prstGeom prst="straightConnector1">
              <a:avLst/>
            </a:prstGeom>
            <a:noFill/>
            <a:ln cap="flat" cmpd="sng" w="9525">
              <a:solidFill>
                <a:schemeClr val="accent1"/>
              </a:solidFill>
              <a:prstDash val="solid"/>
              <a:round/>
              <a:headEnd len="med" w="med" type="none"/>
              <a:tailEnd len="med" w="med" type="none"/>
            </a:ln>
          </p:spPr>
        </p:cxnSp>
        <p:sp>
          <p:nvSpPr>
            <p:cNvPr id="27" name="Google Shape;27;p3"/>
            <p:cNvSpPr/>
            <p:nvPr/>
          </p:nvSpPr>
          <p:spPr>
            <a:xfrm>
              <a:off x="0" y="2384200"/>
              <a:ext cx="994200" cy="15192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8" name="Google Shape;28;p3"/>
            <p:cNvSpPr/>
            <p:nvPr/>
          </p:nvSpPr>
          <p:spPr>
            <a:xfrm>
              <a:off x="0" y="0"/>
              <a:ext cx="994200" cy="994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9" name="Google Shape;29;p3"/>
            <p:cNvSpPr/>
            <p:nvPr/>
          </p:nvSpPr>
          <p:spPr>
            <a:xfrm>
              <a:off x="251550" y="503100"/>
              <a:ext cx="491100" cy="4911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70" name="Shape 170"/>
        <p:cNvGrpSpPr/>
        <p:nvPr/>
      </p:nvGrpSpPr>
      <p:grpSpPr>
        <a:xfrm>
          <a:off x="0" y="0"/>
          <a:ext cx="0" cy="0"/>
          <a:chOff x="0" y="0"/>
          <a:chExt cx="0" cy="0"/>
        </a:xfrm>
      </p:grpSpPr>
      <p:grpSp>
        <p:nvGrpSpPr>
          <p:cNvPr id="171" name="Google Shape;171;p21"/>
          <p:cNvGrpSpPr/>
          <p:nvPr/>
        </p:nvGrpSpPr>
        <p:grpSpPr>
          <a:xfrm>
            <a:off x="-7700" y="28148"/>
            <a:ext cx="9171000" cy="5126377"/>
            <a:chOff x="-7700" y="28148"/>
            <a:chExt cx="9171000" cy="5126377"/>
          </a:xfrm>
        </p:grpSpPr>
        <p:cxnSp>
          <p:nvCxnSpPr>
            <p:cNvPr id="172" name="Google Shape;172;p21"/>
            <p:cNvCxnSpPr/>
            <p:nvPr/>
          </p:nvCxnSpPr>
          <p:spPr>
            <a:xfrm rot="10800000">
              <a:off x="-7700" y="539500"/>
              <a:ext cx="9171000" cy="0"/>
            </a:xfrm>
            <a:prstGeom prst="straightConnector1">
              <a:avLst/>
            </a:prstGeom>
            <a:noFill/>
            <a:ln cap="flat" cmpd="sng" w="9525">
              <a:solidFill>
                <a:schemeClr val="accent1"/>
              </a:solidFill>
              <a:prstDash val="solid"/>
              <a:round/>
              <a:headEnd len="med" w="med" type="none"/>
              <a:tailEnd len="med" w="med" type="none"/>
            </a:ln>
          </p:spPr>
        </p:cxnSp>
        <p:cxnSp>
          <p:nvCxnSpPr>
            <p:cNvPr id="173" name="Google Shape;173;p21"/>
            <p:cNvCxnSpPr>
              <a:endCxn id="174" idx="2"/>
            </p:cNvCxnSpPr>
            <p:nvPr/>
          </p:nvCxnSpPr>
          <p:spPr>
            <a:xfrm>
              <a:off x="7538725" y="28148"/>
              <a:ext cx="0" cy="2946000"/>
            </a:xfrm>
            <a:prstGeom prst="straightConnector1">
              <a:avLst/>
            </a:prstGeom>
            <a:noFill/>
            <a:ln cap="flat" cmpd="sng" w="9525">
              <a:solidFill>
                <a:schemeClr val="accent1"/>
              </a:solidFill>
              <a:prstDash val="solid"/>
              <a:round/>
              <a:headEnd len="med" w="med" type="none"/>
              <a:tailEnd len="med" w="med" type="none"/>
            </a:ln>
          </p:spPr>
        </p:cxnSp>
        <p:sp>
          <p:nvSpPr>
            <p:cNvPr id="174" name="Google Shape;174;p21"/>
            <p:cNvSpPr/>
            <p:nvPr/>
          </p:nvSpPr>
          <p:spPr>
            <a:xfrm rot="5400000">
              <a:off x="6646675" y="2974148"/>
              <a:ext cx="1784100" cy="17841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175" name="Google Shape;175;p21"/>
            <p:cNvSpPr/>
            <p:nvPr/>
          </p:nvSpPr>
          <p:spPr>
            <a:xfrm>
              <a:off x="7029800" y="3942525"/>
              <a:ext cx="1017900" cy="12120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76" name="Shape 176"/>
        <p:cNvGrpSpPr/>
        <p:nvPr/>
      </p:nvGrpSpPr>
      <p:grpSpPr>
        <a:xfrm>
          <a:off x="0" y="0"/>
          <a:ext cx="0" cy="0"/>
          <a:chOff x="0" y="0"/>
          <a:chExt cx="0" cy="0"/>
        </a:xfrm>
      </p:grpSpPr>
      <p:pic>
        <p:nvPicPr>
          <p:cNvPr id="177" name="Google Shape;177;p22"/>
          <p:cNvPicPr preferRelativeResize="0"/>
          <p:nvPr/>
        </p:nvPicPr>
        <p:blipFill>
          <a:blip r:embed="rId2">
            <a:alphaModFix amt="12000"/>
          </a:blip>
          <a:stretch>
            <a:fillRect/>
          </a:stretch>
        </p:blipFill>
        <p:spPr>
          <a:xfrm flipH="1" rot="1361985">
            <a:off x="675342" y="1772291"/>
            <a:ext cx="2921265" cy="4086471"/>
          </a:xfrm>
          <a:prstGeom prst="rect">
            <a:avLst/>
          </a:prstGeom>
          <a:noFill/>
          <a:ln>
            <a:noFill/>
          </a:ln>
          <a:effectLst>
            <a:outerShdw blurRad="571500" rotWithShape="0" algn="bl" dir="17460000" dist="371475">
              <a:srgbClr val="000000">
                <a:alpha val="55000"/>
              </a:srgbClr>
            </a:outerShdw>
          </a:effectLst>
        </p:spPr>
      </p:pic>
      <p:grpSp>
        <p:nvGrpSpPr>
          <p:cNvPr id="178" name="Google Shape;178;p22"/>
          <p:cNvGrpSpPr/>
          <p:nvPr/>
        </p:nvGrpSpPr>
        <p:grpSpPr>
          <a:xfrm>
            <a:off x="8298075" y="-5975"/>
            <a:ext cx="853800" cy="5152200"/>
            <a:chOff x="8298075" y="-5975"/>
            <a:chExt cx="853800" cy="5152200"/>
          </a:xfrm>
        </p:grpSpPr>
        <p:cxnSp>
          <p:nvCxnSpPr>
            <p:cNvPr id="179" name="Google Shape;179;p22"/>
            <p:cNvCxnSpPr/>
            <p:nvPr/>
          </p:nvCxnSpPr>
          <p:spPr>
            <a:xfrm>
              <a:off x="8725000" y="-5975"/>
              <a:ext cx="0" cy="5152200"/>
            </a:xfrm>
            <a:prstGeom prst="straightConnector1">
              <a:avLst/>
            </a:prstGeom>
            <a:noFill/>
            <a:ln cap="flat" cmpd="sng" w="9525">
              <a:solidFill>
                <a:schemeClr val="accent1"/>
              </a:solidFill>
              <a:prstDash val="solid"/>
              <a:round/>
              <a:headEnd len="med" w="med" type="none"/>
              <a:tailEnd len="med" w="med" type="none"/>
            </a:ln>
          </p:spPr>
        </p:cxnSp>
        <p:sp>
          <p:nvSpPr>
            <p:cNvPr id="180" name="Google Shape;180;p22"/>
            <p:cNvSpPr/>
            <p:nvPr/>
          </p:nvSpPr>
          <p:spPr>
            <a:xfrm>
              <a:off x="8298075" y="526400"/>
              <a:ext cx="853800" cy="8538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181" name="Google Shape;181;p22"/>
            <p:cNvSpPr/>
            <p:nvPr/>
          </p:nvSpPr>
          <p:spPr>
            <a:xfrm>
              <a:off x="8298075" y="1525537"/>
              <a:ext cx="853800" cy="8538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txBox="1"/>
          <p:nvPr>
            <p:ph type="title"/>
          </p:nvPr>
        </p:nvSpPr>
        <p:spPr>
          <a:xfrm>
            <a:off x="8724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 name="Google Shape;35;p5"/>
          <p:cNvSpPr txBox="1"/>
          <p:nvPr>
            <p:ph idx="1" type="subTitle"/>
          </p:nvPr>
        </p:nvSpPr>
        <p:spPr>
          <a:xfrm>
            <a:off x="5124961" y="2791325"/>
            <a:ext cx="2857200" cy="123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 name="Google Shape;36;p5"/>
          <p:cNvSpPr txBox="1"/>
          <p:nvPr>
            <p:ph idx="2" type="subTitle"/>
          </p:nvPr>
        </p:nvSpPr>
        <p:spPr>
          <a:xfrm>
            <a:off x="1466638" y="2791325"/>
            <a:ext cx="2857200" cy="123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7" name="Google Shape;37;p5"/>
          <p:cNvSpPr txBox="1"/>
          <p:nvPr>
            <p:ph idx="3" type="subTitle"/>
          </p:nvPr>
        </p:nvSpPr>
        <p:spPr>
          <a:xfrm>
            <a:off x="1466637" y="2403450"/>
            <a:ext cx="28572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b="1" sz="1800">
                <a:solidFill>
                  <a:schemeClr val="dk1"/>
                </a:solidFill>
                <a:latin typeface="EB Garamond"/>
                <a:ea typeface="EB Garamond"/>
                <a:cs typeface="EB Garamond"/>
                <a:sym typeface="EB Garamon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sp>
        <p:nvSpPr>
          <p:cNvPr id="38" name="Google Shape;38;p5"/>
          <p:cNvSpPr txBox="1"/>
          <p:nvPr>
            <p:ph idx="4" type="subTitle"/>
          </p:nvPr>
        </p:nvSpPr>
        <p:spPr>
          <a:xfrm>
            <a:off x="5124959" y="2403450"/>
            <a:ext cx="2857200" cy="47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EB Garamond"/>
              <a:buNone/>
              <a:defRPr b="1" sz="1800">
                <a:solidFill>
                  <a:schemeClr val="dk1"/>
                </a:solidFill>
                <a:latin typeface="EB Garamond"/>
                <a:ea typeface="EB Garamond"/>
                <a:cs typeface="EB Garamond"/>
                <a:sym typeface="EB Garamond"/>
              </a:defRPr>
            </a:lvl1pPr>
            <a:lvl2pPr lvl="1"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2pPr>
            <a:lvl3pPr lvl="2"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3pPr>
            <a:lvl4pPr lvl="3"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4pPr>
            <a:lvl5pPr lvl="4"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5pPr>
            <a:lvl6pPr lvl="5"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6pPr>
            <a:lvl7pPr lvl="6"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7pPr>
            <a:lvl8pPr lvl="7"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8pPr>
            <a:lvl9pPr lvl="8" rtl="0" algn="ctr">
              <a:lnSpc>
                <a:spcPct val="100000"/>
              </a:lnSpc>
              <a:spcBef>
                <a:spcPts val="0"/>
              </a:spcBef>
              <a:spcAft>
                <a:spcPts val="0"/>
              </a:spcAft>
              <a:buSzPts val="2400"/>
              <a:buFont typeface="EB Garamond"/>
              <a:buNone/>
              <a:defRPr b="1" sz="2400">
                <a:latin typeface="EB Garamond"/>
                <a:ea typeface="EB Garamond"/>
                <a:cs typeface="EB Garamond"/>
                <a:sym typeface="EB Garamond"/>
              </a:defRPr>
            </a:lvl9pPr>
          </a:lstStyle>
          <a:p/>
        </p:txBody>
      </p:sp>
      <p:grpSp>
        <p:nvGrpSpPr>
          <p:cNvPr id="39" name="Google Shape;39;p5"/>
          <p:cNvGrpSpPr/>
          <p:nvPr/>
        </p:nvGrpSpPr>
        <p:grpSpPr>
          <a:xfrm>
            <a:off x="825" y="3708650"/>
            <a:ext cx="9143100" cy="1055300"/>
            <a:chOff x="825" y="3708650"/>
            <a:chExt cx="9143100" cy="1055300"/>
          </a:xfrm>
        </p:grpSpPr>
        <p:cxnSp>
          <p:nvCxnSpPr>
            <p:cNvPr id="40" name="Google Shape;40;p5"/>
            <p:cNvCxnSpPr/>
            <p:nvPr/>
          </p:nvCxnSpPr>
          <p:spPr>
            <a:xfrm>
              <a:off x="825" y="4763950"/>
              <a:ext cx="9143100" cy="0"/>
            </a:xfrm>
            <a:prstGeom prst="straightConnector1">
              <a:avLst/>
            </a:prstGeom>
            <a:noFill/>
            <a:ln cap="flat" cmpd="sng" w="9525">
              <a:solidFill>
                <a:schemeClr val="accent1"/>
              </a:solidFill>
              <a:prstDash val="solid"/>
              <a:round/>
              <a:headEnd len="med" w="med" type="none"/>
              <a:tailEnd len="med" w="med" type="none"/>
            </a:ln>
          </p:spPr>
        </p:cxnSp>
        <p:sp>
          <p:nvSpPr>
            <p:cNvPr id="41" name="Google Shape;41;p5"/>
            <p:cNvSpPr/>
            <p:nvPr/>
          </p:nvSpPr>
          <p:spPr>
            <a:xfrm>
              <a:off x="107225" y="4045437"/>
              <a:ext cx="606000" cy="7185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42" name="Google Shape;42;p5"/>
            <p:cNvSpPr/>
            <p:nvPr/>
          </p:nvSpPr>
          <p:spPr>
            <a:xfrm>
              <a:off x="107225" y="3708650"/>
              <a:ext cx="606000" cy="7185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grpSp>
      <p:pic>
        <p:nvPicPr>
          <p:cNvPr id="43" name="Google Shape;43;p5"/>
          <p:cNvPicPr preferRelativeResize="0"/>
          <p:nvPr/>
        </p:nvPicPr>
        <p:blipFill rotWithShape="1">
          <a:blip r:embed="rId2">
            <a:alphaModFix amt="25000"/>
          </a:blip>
          <a:srcRect b="22619" l="13442" r="33506" t="17335"/>
          <a:stretch/>
        </p:blipFill>
        <p:spPr>
          <a:xfrm rot="-14">
            <a:off x="7595775" y="2054903"/>
            <a:ext cx="1548225" cy="3088594"/>
          </a:xfrm>
          <a:prstGeom prst="rect">
            <a:avLst/>
          </a:prstGeom>
          <a:noFill/>
          <a:ln>
            <a:noFill/>
          </a:ln>
          <a:effectLst>
            <a:outerShdw blurRad="571500" rotWithShape="0" algn="bl" dir="17460000" dist="371475">
              <a:srgbClr val="000000">
                <a:alpha val="55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46" name="Google Shape;46;p6"/>
          <p:cNvPicPr preferRelativeResize="0"/>
          <p:nvPr/>
        </p:nvPicPr>
        <p:blipFill rotWithShape="1">
          <a:blip r:embed="rId2">
            <a:alphaModFix amt="25000"/>
          </a:blip>
          <a:srcRect b="0" l="50046" r="-1391" t="24653"/>
          <a:stretch/>
        </p:blipFill>
        <p:spPr>
          <a:xfrm>
            <a:off x="0" y="1340925"/>
            <a:ext cx="770450" cy="1818724"/>
          </a:xfrm>
          <a:prstGeom prst="rect">
            <a:avLst/>
          </a:prstGeom>
          <a:noFill/>
          <a:ln>
            <a:noFill/>
          </a:ln>
          <a:effectLst>
            <a:outerShdw blurRad="571500" rotWithShape="0" algn="bl" dir="17460000" dist="371475">
              <a:srgbClr val="000000">
                <a:alpha val="55000"/>
              </a:srgbClr>
            </a:outerShdw>
          </a:effectLst>
        </p:spPr>
      </p:pic>
      <p:pic>
        <p:nvPicPr>
          <p:cNvPr id="47" name="Google Shape;47;p6"/>
          <p:cNvPicPr preferRelativeResize="0"/>
          <p:nvPr/>
        </p:nvPicPr>
        <p:blipFill rotWithShape="1">
          <a:blip r:embed="rId3">
            <a:alphaModFix amt="17000"/>
          </a:blip>
          <a:srcRect b="-1334" l="-108" r="10074" t="60396"/>
          <a:stretch/>
        </p:blipFill>
        <p:spPr>
          <a:xfrm flipH="1" rot="5400000">
            <a:off x="5911400" y="1922425"/>
            <a:ext cx="5155025" cy="1310175"/>
          </a:xfrm>
          <a:prstGeom prst="rect">
            <a:avLst/>
          </a:prstGeom>
          <a:noFill/>
          <a:ln>
            <a:noFill/>
          </a:ln>
        </p:spPr>
      </p:pic>
      <p:cxnSp>
        <p:nvCxnSpPr>
          <p:cNvPr id="48" name="Google Shape;48;p6"/>
          <p:cNvCxnSpPr/>
          <p:nvPr/>
        </p:nvCxnSpPr>
        <p:spPr>
          <a:xfrm>
            <a:off x="222525" y="1800"/>
            <a:ext cx="0" cy="51525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7"/>
          <p:cNvSpPr txBox="1"/>
          <p:nvPr>
            <p:ph type="title"/>
          </p:nvPr>
        </p:nvSpPr>
        <p:spPr>
          <a:xfrm>
            <a:off x="1108463" y="1408050"/>
            <a:ext cx="33342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1" name="Google Shape;51;p7"/>
          <p:cNvSpPr txBox="1"/>
          <p:nvPr>
            <p:ph idx="1" type="subTitle"/>
          </p:nvPr>
        </p:nvSpPr>
        <p:spPr>
          <a:xfrm>
            <a:off x="1108463" y="1980750"/>
            <a:ext cx="3334200" cy="175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Font typeface="Nunito Light"/>
              <a:buChar char="●"/>
              <a:defRPr/>
            </a:lvl1pPr>
            <a:lvl2pPr lvl="1" rtl="0" algn="ctr">
              <a:lnSpc>
                <a:spcPct val="100000"/>
              </a:lnSpc>
              <a:spcBef>
                <a:spcPts val="0"/>
              </a:spcBef>
              <a:spcAft>
                <a:spcPts val="0"/>
              </a:spcAft>
              <a:buClr>
                <a:srgbClr val="E76A28"/>
              </a:buClr>
              <a:buSzPts val="1200"/>
              <a:buFont typeface="Nunito Light"/>
              <a:buChar char="○"/>
              <a:defRPr/>
            </a:lvl2pPr>
            <a:lvl3pPr lvl="2" rtl="0" algn="ctr">
              <a:lnSpc>
                <a:spcPct val="100000"/>
              </a:lnSpc>
              <a:spcBef>
                <a:spcPts val="0"/>
              </a:spcBef>
              <a:spcAft>
                <a:spcPts val="0"/>
              </a:spcAft>
              <a:buClr>
                <a:srgbClr val="E76A28"/>
              </a:buClr>
              <a:buSzPts val="1200"/>
              <a:buFont typeface="Nunito Light"/>
              <a:buChar char="■"/>
              <a:defRPr/>
            </a:lvl3pPr>
            <a:lvl4pPr lvl="3" rtl="0" algn="ctr">
              <a:lnSpc>
                <a:spcPct val="100000"/>
              </a:lnSpc>
              <a:spcBef>
                <a:spcPts val="0"/>
              </a:spcBef>
              <a:spcAft>
                <a:spcPts val="0"/>
              </a:spcAft>
              <a:buClr>
                <a:srgbClr val="E76A28"/>
              </a:buClr>
              <a:buSzPts val="1200"/>
              <a:buFont typeface="Nunito Light"/>
              <a:buChar char="●"/>
              <a:defRPr/>
            </a:lvl4pPr>
            <a:lvl5pPr lvl="4" rtl="0" algn="ctr">
              <a:lnSpc>
                <a:spcPct val="100000"/>
              </a:lnSpc>
              <a:spcBef>
                <a:spcPts val="0"/>
              </a:spcBef>
              <a:spcAft>
                <a:spcPts val="0"/>
              </a:spcAft>
              <a:buClr>
                <a:srgbClr val="E76A28"/>
              </a:buClr>
              <a:buSzPts val="1200"/>
              <a:buFont typeface="Nunito Light"/>
              <a:buChar char="○"/>
              <a:defRPr/>
            </a:lvl5pPr>
            <a:lvl6pPr lvl="5" rtl="0" algn="ctr">
              <a:lnSpc>
                <a:spcPct val="100000"/>
              </a:lnSpc>
              <a:spcBef>
                <a:spcPts val="0"/>
              </a:spcBef>
              <a:spcAft>
                <a:spcPts val="0"/>
              </a:spcAft>
              <a:buClr>
                <a:srgbClr val="999999"/>
              </a:buClr>
              <a:buSzPts val="1200"/>
              <a:buFont typeface="Nunito Light"/>
              <a:buChar char="■"/>
              <a:defRPr/>
            </a:lvl6pPr>
            <a:lvl7pPr lvl="6" rtl="0" algn="ctr">
              <a:lnSpc>
                <a:spcPct val="100000"/>
              </a:lnSpc>
              <a:spcBef>
                <a:spcPts val="0"/>
              </a:spcBef>
              <a:spcAft>
                <a:spcPts val="0"/>
              </a:spcAft>
              <a:buClr>
                <a:srgbClr val="999999"/>
              </a:buClr>
              <a:buSzPts val="1200"/>
              <a:buFont typeface="Nunito Light"/>
              <a:buChar char="●"/>
              <a:defRPr/>
            </a:lvl7pPr>
            <a:lvl8pPr lvl="7" rtl="0" algn="ctr">
              <a:lnSpc>
                <a:spcPct val="100000"/>
              </a:lnSpc>
              <a:spcBef>
                <a:spcPts val="0"/>
              </a:spcBef>
              <a:spcAft>
                <a:spcPts val="0"/>
              </a:spcAft>
              <a:buClr>
                <a:srgbClr val="999999"/>
              </a:buClr>
              <a:buSzPts val="1200"/>
              <a:buFont typeface="Nunito Light"/>
              <a:buChar char="○"/>
              <a:defRPr/>
            </a:lvl8pPr>
            <a:lvl9pPr lvl="8" rtl="0" algn="ctr">
              <a:lnSpc>
                <a:spcPct val="100000"/>
              </a:lnSpc>
              <a:spcBef>
                <a:spcPts val="0"/>
              </a:spcBef>
              <a:spcAft>
                <a:spcPts val="0"/>
              </a:spcAft>
              <a:buClr>
                <a:srgbClr val="999999"/>
              </a:buClr>
              <a:buSzPts val="1200"/>
              <a:buFont typeface="Nunito Light"/>
              <a:buChar char="■"/>
              <a:defRPr/>
            </a:lvl9pPr>
          </a:lstStyle>
          <a:p/>
        </p:txBody>
      </p:sp>
      <p:sp>
        <p:nvSpPr>
          <p:cNvPr id="52" name="Google Shape;52;p7"/>
          <p:cNvSpPr/>
          <p:nvPr>
            <p:ph idx="2" type="pic"/>
          </p:nvPr>
        </p:nvSpPr>
        <p:spPr>
          <a:xfrm>
            <a:off x="5248538" y="539500"/>
            <a:ext cx="2787000" cy="4064400"/>
          </a:xfrm>
          <a:prstGeom prst="round2SameRect">
            <a:avLst>
              <a:gd fmla="val 16667" name="adj1"/>
              <a:gd fmla="val 0" name="adj2"/>
            </a:avLst>
          </a:prstGeom>
          <a:noFill/>
          <a:ln cap="flat" cmpd="sng" w="9525">
            <a:solidFill>
              <a:schemeClr val="accent1"/>
            </a:solidFill>
            <a:prstDash val="solid"/>
            <a:round/>
            <a:headEnd len="sm" w="sm" type="none"/>
            <a:tailEnd len="sm" w="sm" type="none"/>
          </a:ln>
        </p:spPr>
      </p:sp>
      <p:grpSp>
        <p:nvGrpSpPr>
          <p:cNvPr id="53" name="Google Shape;53;p7"/>
          <p:cNvGrpSpPr/>
          <p:nvPr/>
        </p:nvGrpSpPr>
        <p:grpSpPr>
          <a:xfrm>
            <a:off x="775" y="250100"/>
            <a:ext cx="9160800" cy="4912800"/>
            <a:chOff x="775" y="250100"/>
            <a:chExt cx="9160800" cy="4912800"/>
          </a:xfrm>
        </p:grpSpPr>
        <p:cxnSp>
          <p:nvCxnSpPr>
            <p:cNvPr id="54" name="Google Shape;54;p7"/>
            <p:cNvCxnSpPr/>
            <p:nvPr/>
          </p:nvCxnSpPr>
          <p:spPr>
            <a:xfrm rot="10800000">
              <a:off x="775" y="250100"/>
              <a:ext cx="9160800" cy="0"/>
            </a:xfrm>
            <a:prstGeom prst="straightConnector1">
              <a:avLst/>
            </a:prstGeom>
            <a:noFill/>
            <a:ln cap="flat" cmpd="sng" w="9525">
              <a:solidFill>
                <a:schemeClr val="accent1"/>
              </a:solidFill>
              <a:prstDash val="solid"/>
              <a:round/>
              <a:headEnd len="med" w="med" type="none"/>
              <a:tailEnd len="med" w="med" type="none"/>
            </a:ln>
          </p:spPr>
        </p:cxnSp>
        <p:sp>
          <p:nvSpPr>
            <p:cNvPr id="55" name="Google Shape;55;p7"/>
            <p:cNvSpPr/>
            <p:nvPr/>
          </p:nvSpPr>
          <p:spPr>
            <a:xfrm>
              <a:off x="133850" y="250100"/>
              <a:ext cx="718200" cy="718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56" name="Google Shape;56;p7"/>
            <p:cNvSpPr/>
            <p:nvPr/>
          </p:nvSpPr>
          <p:spPr>
            <a:xfrm>
              <a:off x="244700" y="609200"/>
              <a:ext cx="496500" cy="620700"/>
            </a:xfrm>
            <a:prstGeom prst="round2SameRect">
              <a:avLst>
                <a:gd fmla="val 50000" name="adj1"/>
                <a:gd fmla="val 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cxnSp>
          <p:nvCxnSpPr>
            <p:cNvPr id="57" name="Google Shape;57;p7"/>
            <p:cNvCxnSpPr>
              <a:stCxn id="56" idx="1"/>
            </p:cNvCxnSpPr>
            <p:nvPr/>
          </p:nvCxnSpPr>
          <p:spPr>
            <a:xfrm>
              <a:off x="492950" y="1229900"/>
              <a:ext cx="0" cy="3933000"/>
            </a:xfrm>
            <a:prstGeom prst="straightConnector1">
              <a:avLst/>
            </a:prstGeom>
            <a:noFill/>
            <a:ln cap="flat" cmpd="sng" w="9525">
              <a:solidFill>
                <a:schemeClr val="accent1"/>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9"/>
          <p:cNvSpPr txBox="1"/>
          <p:nvPr>
            <p:ph type="title"/>
          </p:nvPr>
        </p:nvSpPr>
        <p:spPr>
          <a:xfrm>
            <a:off x="2135550" y="1189100"/>
            <a:ext cx="48729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5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2" name="Google Shape;62;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10"/>
          <p:cNvSpPr/>
          <p:nvPr>
            <p:ph idx="2" type="pic"/>
          </p:nvPr>
        </p:nvSpPr>
        <p:spPr>
          <a:xfrm>
            <a:off x="-50" y="0"/>
            <a:ext cx="9144000" cy="5143500"/>
          </a:xfrm>
          <a:prstGeom prst="rect">
            <a:avLst/>
          </a:prstGeom>
          <a:noFill/>
          <a:ln>
            <a:noFill/>
          </a:ln>
        </p:spPr>
      </p:sp>
      <p:sp>
        <p:nvSpPr>
          <p:cNvPr id="65" name="Google Shape;65;p10"/>
          <p:cNvSpPr txBox="1"/>
          <p:nvPr>
            <p:ph type="title"/>
          </p:nvPr>
        </p:nvSpPr>
        <p:spPr>
          <a:xfrm>
            <a:off x="720000" y="3930400"/>
            <a:ext cx="7704000" cy="656700"/>
          </a:xfrm>
          <a:prstGeom prst="rect">
            <a:avLst/>
          </a:prstGeom>
          <a:solidFill>
            <a:schemeClr val="accent3"/>
          </a:solid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1pPr>
            <a:lvl2pPr lvl="1"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2pPr>
            <a:lvl3pPr lvl="2"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3pPr>
            <a:lvl4pPr lvl="3"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4pPr>
            <a:lvl5pPr lvl="4"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5pPr>
            <a:lvl6pPr lvl="5"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6pPr>
            <a:lvl7pPr lvl="6"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7pPr>
            <a:lvl8pPr lvl="7"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8pPr>
            <a:lvl9pPr lvl="8" rtl="0">
              <a:spcBef>
                <a:spcPts val="0"/>
              </a:spcBef>
              <a:spcAft>
                <a:spcPts val="0"/>
              </a:spcAft>
              <a:buClr>
                <a:schemeClr val="dk1"/>
              </a:buClr>
              <a:buSzPts val="3000"/>
              <a:buFont typeface="EB Garamond SemiBold"/>
              <a:buNone/>
              <a:defRPr sz="3000">
                <a:solidFill>
                  <a:schemeClr val="dk1"/>
                </a:solidFill>
                <a:latin typeface="EB Garamond SemiBold"/>
                <a:ea typeface="EB Garamond SemiBold"/>
                <a:cs typeface="EB Garamond SemiBold"/>
                <a:sym typeface="EB Garamond SemiBo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1pPr>
            <a:lvl2pPr indent="-304800" lvl="1" marL="9144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2pPr>
            <a:lvl3pPr indent="-304800" lvl="2" marL="13716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3pPr>
            <a:lvl4pPr indent="-304800" lvl="3" marL="18288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4pPr>
            <a:lvl5pPr indent="-304800" lvl="4" marL="22860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5pPr>
            <a:lvl6pPr indent="-304800" lvl="5" marL="27432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6pPr>
            <a:lvl7pPr indent="-304800" lvl="6" marL="32004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7pPr>
            <a:lvl8pPr indent="-304800" lvl="7" marL="36576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8pPr>
            <a:lvl9pPr indent="-304800" lvl="8" marL="4114800">
              <a:lnSpc>
                <a:spcPct val="100000"/>
              </a:lnSpc>
              <a:spcBef>
                <a:spcPts val="0"/>
              </a:spcBef>
              <a:spcAft>
                <a:spcPts val="0"/>
              </a:spcAft>
              <a:buClr>
                <a:schemeClr val="dk1"/>
              </a:buClr>
              <a:buSzPts val="1200"/>
              <a:buFont typeface="Alegreya Sans Medium"/>
              <a:buChar char="■"/>
              <a:defRPr sz="1200">
                <a:solidFill>
                  <a:schemeClr val="dk1"/>
                </a:solidFill>
                <a:latin typeface="Alegreya Sans Medium"/>
                <a:ea typeface="Alegreya Sans Medium"/>
                <a:cs typeface="Alegreya Sans Medium"/>
                <a:sym typeface="Alegreya Sans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23"/>
          <p:cNvSpPr txBox="1"/>
          <p:nvPr>
            <p:ph type="ctrTitle"/>
          </p:nvPr>
        </p:nvSpPr>
        <p:spPr>
          <a:xfrm>
            <a:off x="1703500" y="1207063"/>
            <a:ext cx="5736900" cy="200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Exploring Malaysia's Double Tax Deduction (DTD) for Research and Development Qualifying Expenses</a:t>
            </a:r>
            <a:endParaRPr sz="3000"/>
          </a:p>
        </p:txBody>
      </p:sp>
      <p:sp>
        <p:nvSpPr>
          <p:cNvPr id="187" name="Google Shape;187;p23"/>
          <p:cNvSpPr txBox="1"/>
          <p:nvPr>
            <p:ph idx="1" type="subTitle"/>
          </p:nvPr>
        </p:nvSpPr>
        <p:spPr>
          <a:xfrm>
            <a:off x="2307675" y="3460625"/>
            <a:ext cx="4528800" cy="138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legreya Sans"/>
                <a:ea typeface="Alegreya Sans"/>
                <a:cs typeface="Alegreya Sans"/>
                <a:sym typeface="Alegreya Sans"/>
              </a:rPr>
              <a:t>Azlin Abd Jamil</a:t>
            </a:r>
            <a:r>
              <a:rPr b="1" lang="en">
                <a:latin typeface="Alegreya Sans"/>
                <a:ea typeface="Alegreya Sans"/>
                <a:cs typeface="Alegreya Sans"/>
                <a:sym typeface="Alegreya Sans"/>
              </a:rPr>
              <a:t> (Ph.D., P. Tech)</a:t>
            </a:r>
            <a:endParaRPr b="1">
              <a:latin typeface="Alegreya Sans"/>
              <a:ea typeface="Alegreya Sans"/>
              <a:cs typeface="Alegreya Sans"/>
              <a:sym typeface="Alegreya Sans"/>
            </a:endParaRPr>
          </a:p>
          <a:p>
            <a:pPr indent="0" lvl="0" marL="0" rtl="0" algn="ctr">
              <a:spcBef>
                <a:spcPts val="0"/>
              </a:spcBef>
              <a:spcAft>
                <a:spcPts val="0"/>
              </a:spcAft>
              <a:buNone/>
            </a:pPr>
            <a:r>
              <a:rPr lang="en"/>
              <a:t>Pegawai Tadbir</a:t>
            </a:r>
            <a:endParaRPr/>
          </a:p>
          <a:p>
            <a:pPr indent="0" lvl="0" marL="0" rtl="0" algn="ctr">
              <a:spcBef>
                <a:spcPts val="0"/>
              </a:spcBef>
              <a:spcAft>
                <a:spcPts val="0"/>
              </a:spcAft>
              <a:buNone/>
            </a:pPr>
            <a:r>
              <a:rPr lang="en"/>
              <a:t>Universiti Teknologi Malaysia</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Persatuan Pegawai Pentadbir dan Ihktisas (PERTISAS)</a:t>
            </a:r>
            <a:endParaRPr/>
          </a:p>
          <a:p>
            <a:pPr indent="0" lvl="0" marL="0" rtl="0" algn="ctr">
              <a:spcBef>
                <a:spcPts val="0"/>
              </a:spcBef>
              <a:spcAft>
                <a:spcPts val="0"/>
              </a:spcAft>
              <a:buNone/>
            </a:pPr>
            <a:r>
              <a:t/>
            </a:r>
            <a:endParaRPr/>
          </a:p>
        </p:txBody>
      </p:sp>
      <p:cxnSp>
        <p:nvCxnSpPr>
          <p:cNvPr id="188" name="Google Shape;188;p23"/>
          <p:cNvCxnSpPr>
            <a:endCxn id="189" idx="6"/>
          </p:cNvCxnSpPr>
          <p:nvPr/>
        </p:nvCxnSpPr>
        <p:spPr>
          <a:xfrm rot="10800000">
            <a:off x="1158675" y="3279726"/>
            <a:ext cx="5599500" cy="3300"/>
          </a:xfrm>
          <a:prstGeom prst="straightConnector1">
            <a:avLst/>
          </a:prstGeom>
          <a:noFill/>
          <a:ln cap="flat" cmpd="sng" w="9525">
            <a:solidFill>
              <a:schemeClr val="accent1"/>
            </a:solidFill>
            <a:prstDash val="solid"/>
            <a:round/>
            <a:headEnd len="med" w="med" type="none"/>
            <a:tailEnd len="med" w="med" type="none"/>
          </a:ln>
        </p:spPr>
      </p:cxnSp>
      <p:pic>
        <p:nvPicPr>
          <p:cNvPr id="190" name="Google Shape;190;p23"/>
          <p:cNvPicPr preferRelativeResize="0"/>
          <p:nvPr/>
        </p:nvPicPr>
        <p:blipFill>
          <a:blip r:embed="rId3">
            <a:alphaModFix/>
          </a:blip>
          <a:stretch>
            <a:fillRect/>
          </a:stretch>
        </p:blipFill>
        <p:spPr>
          <a:xfrm>
            <a:off x="7510900" y="3559300"/>
            <a:ext cx="697996" cy="608174"/>
          </a:xfrm>
          <a:prstGeom prst="rect">
            <a:avLst/>
          </a:prstGeom>
          <a:noFill/>
          <a:ln>
            <a:noFill/>
          </a:ln>
        </p:spPr>
      </p:pic>
      <p:pic>
        <p:nvPicPr>
          <p:cNvPr id="191" name="Google Shape;191;p23"/>
          <p:cNvPicPr preferRelativeResize="0"/>
          <p:nvPr/>
        </p:nvPicPr>
        <p:blipFill>
          <a:blip r:embed="rId4">
            <a:alphaModFix/>
          </a:blip>
          <a:stretch>
            <a:fillRect/>
          </a:stretch>
        </p:blipFill>
        <p:spPr>
          <a:xfrm>
            <a:off x="4308450" y="285238"/>
            <a:ext cx="4512082" cy="1386900"/>
          </a:xfrm>
          <a:prstGeom prst="rect">
            <a:avLst/>
          </a:prstGeom>
          <a:noFill/>
          <a:ln>
            <a:noFill/>
          </a:ln>
        </p:spPr>
      </p:pic>
      <p:pic>
        <p:nvPicPr>
          <p:cNvPr id="192" name="Google Shape;192;p23"/>
          <p:cNvPicPr preferRelativeResize="0"/>
          <p:nvPr/>
        </p:nvPicPr>
        <p:blipFill>
          <a:blip r:embed="rId5">
            <a:alphaModFix/>
          </a:blip>
          <a:stretch>
            <a:fillRect/>
          </a:stretch>
        </p:blipFill>
        <p:spPr>
          <a:xfrm>
            <a:off x="800400" y="438675"/>
            <a:ext cx="3440424" cy="1080050"/>
          </a:xfrm>
          <a:prstGeom prst="rect">
            <a:avLst/>
          </a:prstGeom>
          <a:noFill/>
          <a:ln>
            <a:noFill/>
          </a:ln>
        </p:spPr>
      </p:pic>
      <p:pic>
        <p:nvPicPr>
          <p:cNvPr id="193" name="Google Shape;193;p23"/>
          <p:cNvPicPr preferRelativeResize="0"/>
          <p:nvPr/>
        </p:nvPicPr>
        <p:blipFill>
          <a:blip r:embed="rId6">
            <a:alphaModFix/>
          </a:blip>
          <a:stretch>
            <a:fillRect/>
          </a:stretch>
        </p:blipFill>
        <p:spPr>
          <a:xfrm>
            <a:off x="5865700" y="3559297"/>
            <a:ext cx="1645201" cy="60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32"/>
          <p:cNvSpPr txBox="1"/>
          <p:nvPr/>
        </p:nvSpPr>
        <p:spPr>
          <a:xfrm>
            <a:off x="713250" y="1168975"/>
            <a:ext cx="7490400" cy="3722400"/>
          </a:xfrm>
          <a:prstGeom prst="rect">
            <a:avLst/>
          </a:prstGeom>
          <a:noFill/>
          <a:ln>
            <a:noFill/>
          </a:ln>
        </p:spPr>
        <p:txBody>
          <a:bodyPr anchorCtr="0" anchor="t" bIns="91425" lIns="91425" spcFirstLastPara="1" rIns="0" wrap="square" tIns="91425">
            <a:noAutofit/>
          </a:bodyPr>
          <a:lstStyle/>
          <a:p>
            <a:pPr indent="0" lvl="0" marL="0" rtl="0" algn="just">
              <a:lnSpc>
                <a:spcPct val="115000"/>
              </a:lnSpc>
              <a:spcBef>
                <a:spcPts val="0"/>
              </a:spcBef>
              <a:spcAft>
                <a:spcPts val="0"/>
              </a:spcAft>
              <a:buNone/>
            </a:pPr>
            <a:r>
              <a:rPr b="1" lang="en" sz="3000">
                <a:solidFill>
                  <a:schemeClr val="dk1"/>
                </a:solidFill>
                <a:latin typeface="Alegreya Sans"/>
                <a:ea typeface="Alegreya Sans"/>
                <a:cs typeface="Alegreya Sans"/>
                <a:sym typeface="Alegreya Sans"/>
              </a:rPr>
              <a:t>THANK YOU!</a:t>
            </a:r>
            <a:endParaRPr sz="2800">
              <a:solidFill>
                <a:schemeClr val="dk1"/>
              </a:solidFill>
              <a:latin typeface="Alegreya Sans Medium"/>
              <a:ea typeface="Alegreya Sans Medium"/>
              <a:cs typeface="Alegreya Sans Medium"/>
              <a:sym typeface="Alegreya Sans Medium"/>
            </a:endParaRPr>
          </a:p>
        </p:txBody>
      </p:sp>
      <p:sp>
        <p:nvSpPr>
          <p:cNvPr id="288" name="Google Shape;288;p32"/>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graphicFrame>
        <p:nvGraphicFramePr>
          <p:cNvPr id="198" name="Google Shape;198;p24"/>
          <p:cNvGraphicFramePr/>
          <p:nvPr/>
        </p:nvGraphicFramePr>
        <p:xfrm>
          <a:off x="713225" y="1718063"/>
          <a:ext cx="3000000" cy="3000000"/>
        </p:xfrm>
        <a:graphic>
          <a:graphicData uri="http://schemas.openxmlformats.org/drawingml/2006/table">
            <a:tbl>
              <a:tblPr>
                <a:noFill/>
                <a:tableStyleId>{BE886F70-292A-4CA8-B1BE-6C24B7EDB694}</a:tableStyleId>
              </a:tblPr>
              <a:tblGrid>
                <a:gridCol w="2373225"/>
                <a:gridCol w="5344325"/>
              </a:tblGrid>
              <a:tr h="350500">
                <a:tc>
                  <a:txBody>
                    <a:bodyPr/>
                    <a:lstStyle/>
                    <a:p>
                      <a:pPr indent="0" lvl="0" marL="0" rtl="0" algn="l">
                        <a:lnSpc>
                          <a:spcPct val="115000"/>
                        </a:lnSpc>
                        <a:spcBef>
                          <a:spcPts val="0"/>
                        </a:spcBef>
                        <a:spcAft>
                          <a:spcPts val="0"/>
                        </a:spcAft>
                        <a:buNone/>
                      </a:pPr>
                      <a:r>
                        <a:rPr lang="en" sz="1000">
                          <a:solidFill>
                            <a:schemeClr val="dk1"/>
                          </a:solidFill>
                          <a:latin typeface="EB Garamond SemiBold"/>
                          <a:ea typeface="EB Garamond SemiBold"/>
                          <a:cs typeface="EB Garamond SemiBold"/>
                          <a:sym typeface="EB Garamond SemiBold"/>
                        </a:rPr>
                        <a:t>Introduction</a:t>
                      </a:r>
                      <a:endParaRPr sz="1000">
                        <a:solidFill>
                          <a:schemeClr val="dk1"/>
                        </a:solidFill>
                        <a:latin typeface="EB Garamond SemiBold"/>
                        <a:ea typeface="EB Garamond SemiBold"/>
                        <a:cs typeface="EB Garamond SemiBold"/>
                        <a:sym typeface="EB Garamond SemiBol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000">
                          <a:solidFill>
                            <a:schemeClr val="dk1"/>
                          </a:solidFill>
                          <a:latin typeface="Alegreya Sans Medium"/>
                          <a:ea typeface="Alegreya Sans Medium"/>
                          <a:cs typeface="Alegreya Sans Medium"/>
                          <a:sym typeface="Alegreya Sans Medium"/>
                        </a:rPr>
                        <a:t>Overview of Malaysia's Double Tax Deduction for R&amp;D, introducing the research team from Universiti Teknologi Malaysia.</a:t>
                      </a:r>
                      <a:endParaRPr sz="1000">
                        <a:solidFill>
                          <a:schemeClr val="dk1"/>
                        </a:solidFill>
                        <a:latin typeface="Alegreya Sans Medium"/>
                        <a:ea typeface="Alegreya Sans Medium"/>
                        <a:cs typeface="Alegreya Sans Medium"/>
                        <a:sym typeface="Alegreya Sans Medium"/>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50500">
                <a:tc>
                  <a:txBody>
                    <a:bodyPr/>
                    <a:lstStyle/>
                    <a:p>
                      <a:pPr indent="0" lvl="0" marL="0" rtl="0" algn="l">
                        <a:lnSpc>
                          <a:spcPct val="115000"/>
                        </a:lnSpc>
                        <a:spcBef>
                          <a:spcPts val="0"/>
                        </a:spcBef>
                        <a:spcAft>
                          <a:spcPts val="0"/>
                        </a:spcAft>
                        <a:buNone/>
                      </a:pPr>
                      <a:r>
                        <a:rPr lang="en" sz="1000">
                          <a:solidFill>
                            <a:schemeClr val="dk1"/>
                          </a:solidFill>
                          <a:latin typeface="EB Garamond SemiBold"/>
                          <a:ea typeface="EB Garamond SemiBold"/>
                          <a:cs typeface="EB Garamond SemiBold"/>
                          <a:sym typeface="EB Garamond SemiBold"/>
                        </a:rPr>
                        <a:t>Literature Review</a:t>
                      </a:r>
                      <a:endParaRPr sz="1000">
                        <a:solidFill>
                          <a:schemeClr val="dk1"/>
                        </a:solidFill>
                        <a:latin typeface="EB Garamond SemiBold"/>
                        <a:ea typeface="EB Garamond SemiBold"/>
                        <a:cs typeface="EB Garamond SemiBold"/>
                        <a:sym typeface="EB Garamond SemiBol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15000"/>
                        </a:lnSpc>
                        <a:spcBef>
                          <a:spcPts val="0"/>
                        </a:spcBef>
                        <a:spcAft>
                          <a:spcPts val="1600"/>
                        </a:spcAft>
                        <a:buNone/>
                      </a:pPr>
                      <a:r>
                        <a:rPr lang="en" sz="1000">
                          <a:solidFill>
                            <a:schemeClr val="dk1"/>
                          </a:solidFill>
                          <a:latin typeface="Alegreya Sans Medium"/>
                          <a:ea typeface="Alegreya Sans Medium"/>
                          <a:cs typeface="Alegreya Sans Medium"/>
                          <a:sym typeface="Alegreya Sans Medium"/>
                        </a:rPr>
                        <a:t>Analysis of global R&amp;D tax incentives and specific challenges within Malaysia.</a:t>
                      </a:r>
                      <a:endParaRPr sz="1000">
                        <a:solidFill>
                          <a:schemeClr val="dk1"/>
                        </a:solidFill>
                        <a:latin typeface="Alegreya Sans Medium"/>
                        <a:ea typeface="Alegreya Sans Medium"/>
                        <a:cs typeface="Alegreya Sans Medium"/>
                        <a:sym typeface="Alegreya Sans Medium"/>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50500">
                <a:tc>
                  <a:txBody>
                    <a:bodyPr/>
                    <a:lstStyle/>
                    <a:p>
                      <a:pPr indent="0" lvl="0" marL="0" rtl="0" algn="l">
                        <a:lnSpc>
                          <a:spcPct val="115000"/>
                        </a:lnSpc>
                        <a:spcBef>
                          <a:spcPts val="0"/>
                        </a:spcBef>
                        <a:spcAft>
                          <a:spcPts val="0"/>
                        </a:spcAft>
                        <a:buNone/>
                      </a:pPr>
                      <a:r>
                        <a:rPr lang="en" sz="1000">
                          <a:solidFill>
                            <a:schemeClr val="dk1"/>
                          </a:solidFill>
                          <a:latin typeface="EB Garamond SemiBold"/>
                          <a:ea typeface="EB Garamond SemiBold"/>
                          <a:cs typeface="EB Garamond SemiBold"/>
                          <a:sym typeface="EB Garamond SemiBold"/>
                        </a:rPr>
                        <a:t>Methodology</a:t>
                      </a:r>
                      <a:endParaRPr sz="1000">
                        <a:solidFill>
                          <a:schemeClr val="dk1"/>
                        </a:solidFill>
                        <a:latin typeface="EB Garamond SemiBold"/>
                        <a:ea typeface="EB Garamond SemiBold"/>
                        <a:cs typeface="EB Garamond SemiBold"/>
                        <a:sym typeface="EB Garamond SemiBol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000">
                          <a:solidFill>
                            <a:schemeClr val="dk1"/>
                          </a:solidFill>
                          <a:latin typeface="Alegreya Sans Medium"/>
                          <a:ea typeface="Alegreya Sans Medium"/>
                          <a:cs typeface="Alegreya Sans Medium"/>
                          <a:sym typeface="Alegreya Sans Medium"/>
                        </a:rPr>
                        <a:t>Description of qualitative research methods and a visual flowchart of the study process.</a:t>
                      </a:r>
                      <a:endParaRPr sz="1000">
                        <a:solidFill>
                          <a:schemeClr val="dk1"/>
                        </a:solidFill>
                        <a:latin typeface="Alegreya Sans Medium"/>
                        <a:ea typeface="Alegreya Sans Medium"/>
                        <a:cs typeface="Alegreya Sans Medium"/>
                        <a:sym typeface="Alegreya Sans Medium"/>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50500">
                <a:tc>
                  <a:txBody>
                    <a:bodyPr/>
                    <a:lstStyle/>
                    <a:p>
                      <a:pPr indent="0" lvl="0" marL="0" rtl="0" algn="l">
                        <a:lnSpc>
                          <a:spcPct val="115000"/>
                        </a:lnSpc>
                        <a:spcBef>
                          <a:spcPts val="0"/>
                        </a:spcBef>
                        <a:spcAft>
                          <a:spcPts val="0"/>
                        </a:spcAft>
                        <a:buNone/>
                      </a:pPr>
                      <a:r>
                        <a:rPr lang="en" sz="1000">
                          <a:solidFill>
                            <a:schemeClr val="dk1"/>
                          </a:solidFill>
                          <a:latin typeface="EB Garamond SemiBold"/>
                          <a:ea typeface="EB Garamond SemiBold"/>
                          <a:cs typeface="EB Garamond SemiBold"/>
                          <a:sym typeface="EB Garamond SemiBold"/>
                        </a:rPr>
                        <a:t>Findings &amp; Results</a:t>
                      </a:r>
                      <a:endParaRPr sz="1000">
                        <a:solidFill>
                          <a:schemeClr val="dk1"/>
                        </a:solidFill>
                        <a:latin typeface="EB Garamond SemiBold"/>
                        <a:ea typeface="EB Garamond SemiBold"/>
                        <a:cs typeface="EB Garamond SemiBold"/>
                        <a:sym typeface="EB Garamond SemiBol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000">
                          <a:solidFill>
                            <a:schemeClr val="dk1"/>
                          </a:solidFill>
                          <a:latin typeface="Alegreya Sans Medium"/>
                          <a:ea typeface="Alegreya Sans Medium"/>
                          <a:cs typeface="Alegreya Sans Medium"/>
                          <a:sym typeface="Alegreya Sans Medium"/>
                        </a:rPr>
                        <a:t>Highlights of key benefits and placeholders for upcoming data visuals.</a:t>
                      </a:r>
                      <a:endParaRPr sz="1000">
                        <a:solidFill>
                          <a:schemeClr val="dk1"/>
                        </a:solidFill>
                        <a:latin typeface="Alegreya Sans Medium"/>
                        <a:ea typeface="Alegreya Sans Medium"/>
                        <a:cs typeface="Alegreya Sans Medium"/>
                        <a:sym typeface="Alegreya Sans Medium"/>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50500">
                <a:tc>
                  <a:txBody>
                    <a:bodyPr/>
                    <a:lstStyle/>
                    <a:p>
                      <a:pPr indent="0" lvl="0" marL="0" rtl="0" algn="l">
                        <a:lnSpc>
                          <a:spcPct val="115000"/>
                        </a:lnSpc>
                        <a:spcBef>
                          <a:spcPts val="0"/>
                        </a:spcBef>
                        <a:spcAft>
                          <a:spcPts val="0"/>
                        </a:spcAft>
                        <a:buNone/>
                      </a:pPr>
                      <a:r>
                        <a:rPr lang="en" sz="1000">
                          <a:solidFill>
                            <a:schemeClr val="dk1"/>
                          </a:solidFill>
                          <a:latin typeface="EB Garamond SemiBold"/>
                          <a:ea typeface="EB Garamond SemiBold"/>
                          <a:cs typeface="EB Garamond SemiBold"/>
                          <a:sym typeface="EB Garamond SemiBold"/>
                        </a:rPr>
                        <a:t>Discussion</a:t>
                      </a:r>
                      <a:endParaRPr sz="1000">
                        <a:solidFill>
                          <a:schemeClr val="dk1"/>
                        </a:solidFill>
                        <a:latin typeface="EB Garamond SemiBold"/>
                        <a:ea typeface="EB Garamond SemiBold"/>
                        <a:cs typeface="EB Garamond SemiBold"/>
                        <a:sym typeface="EB Garamond SemiBol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dk1"/>
                          </a:solidFill>
                          <a:latin typeface="Alegreya Sans Medium"/>
                          <a:ea typeface="Alegreya Sans Medium"/>
                          <a:cs typeface="Alegreya Sans Medium"/>
                          <a:sym typeface="Alegreya Sans Medium"/>
                        </a:rPr>
                        <a:t>Insights on the tax relief impacts and broader effects on Malaysia's innovation ecosystem (UTM).</a:t>
                      </a:r>
                      <a:endParaRPr sz="1000">
                        <a:solidFill>
                          <a:schemeClr val="dk1"/>
                        </a:solidFill>
                        <a:latin typeface="Alegreya Sans Medium"/>
                        <a:ea typeface="Alegreya Sans Medium"/>
                        <a:cs typeface="Alegreya Sans Medium"/>
                        <a:sym typeface="Alegreya Sans Medium"/>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50500">
                <a:tc>
                  <a:txBody>
                    <a:bodyPr/>
                    <a:lstStyle/>
                    <a:p>
                      <a:pPr indent="0" lvl="0" marL="0" rtl="0" algn="l">
                        <a:lnSpc>
                          <a:spcPct val="115000"/>
                        </a:lnSpc>
                        <a:spcBef>
                          <a:spcPts val="0"/>
                        </a:spcBef>
                        <a:spcAft>
                          <a:spcPts val="0"/>
                        </a:spcAft>
                        <a:buNone/>
                      </a:pPr>
                      <a:r>
                        <a:rPr lang="en" sz="1000">
                          <a:solidFill>
                            <a:schemeClr val="dk1"/>
                          </a:solidFill>
                          <a:latin typeface="EB Garamond SemiBold"/>
                          <a:ea typeface="EB Garamond SemiBold"/>
                          <a:cs typeface="EB Garamond SemiBold"/>
                          <a:sym typeface="EB Garamond SemiBold"/>
                        </a:rPr>
                        <a:t>Conclusion and Recommendations</a:t>
                      </a:r>
                      <a:endParaRPr sz="1000">
                        <a:solidFill>
                          <a:schemeClr val="dk1"/>
                        </a:solidFill>
                        <a:latin typeface="EB Garamond SemiBold"/>
                        <a:ea typeface="EB Garamond SemiBold"/>
                        <a:cs typeface="EB Garamond SemiBold"/>
                        <a:sym typeface="EB Garamond SemiBol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000">
                          <a:solidFill>
                            <a:schemeClr val="dk1"/>
                          </a:solidFill>
                          <a:latin typeface="Alegreya Sans Medium"/>
                          <a:ea typeface="Alegreya Sans Medium"/>
                          <a:cs typeface="Alegreya Sans Medium"/>
                          <a:sym typeface="Alegreya Sans Medium"/>
                        </a:rPr>
                        <a:t>Summary of findings with strategic recommendations for policy enhancements.</a:t>
                      </a:r>
                      <a:endParaRPr sz="1000" u="sng">
                        <a:solidFill>
                          <a:schemeClr val="dk1"/>
                        </a:solidFill>
                        <a:latin typeface="Alegreya Sans Medium"/>
                        <a:ea typeface="Alegreya Sans Medium"/>
                        <a:cs typeface="Alegreya Sans Medium"/>
                        <a:sym typeface="Alegreya Sans Medium"/>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199" name="Google Shape;199;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Contents of Presentation</a:t>
            </a:r>
            <a:endParaRPr/>
          </a:p>
        </p:txBody>
      </p:sp>
      <p:sp>
        <p:nvSpPr>
          <p:cNvPr id="200" name="Google Shape;200;p24"/>
          <p:cNvSpPr txBox="1"/>
          <p:nvPr/>
        </p:nvSpPr>
        <p:spPr>
          <a:xfrm>
            <a:off x="713250" y="1168838"/>
            <a:ext cx="7717500" cy="339000"/>
          </a:xfrm>
          <a:prstGeom prst="rect">
            <a:avLst/>
          </a:prstGeom>
          <a:noFill/>
          <a:ln>
            <a:noFill/>
          </a:ln>
        </p:spPr>
        <p:txBody>
          <a:bodyPr anchorCtr="0" anchor="t" bIns="91425" lIns="91425" spcFirstLastPara="1" rIns="0" wrap="square" tIns="91425">
            <a:noAutofit/>
          </a:bodyPr>
          <a:lstStyle/>
          <a:p>
            <a:pPr indent="0" lvl="0" marL="0" rtl="0" algn="l">
              <a:lnSpc>
                <a:spcPct val="115000"/>
              </a:lnSpc>
              <a:spcBef>
                <a:spcPts val="0"/>
              </a:spcBef>
              <a:spcAft>
                <a:spcPts val="0"/>
              </a:spcAft>
              <a:buNone/>
            </a:pPr>
            <a:r>
              <a:rPr b="1" lang="en">
                <a:solidFill>
                  <a:srgbClr val="4A86E8"/>
                </a:solidFill>
                <a:latin typeface="Alegreya Sans"/>
                <a:ea typeface="Alegreya Sans"/>
                <a:cs typeface="Alegreya Sans"/>
                <a:sym typeface="Alegreya Sans"/>
              </a:rPr>
              <a:t>Exploring Malaysia's Double Tax Deduction (DTD) for Research and Development Qualifying Expenses</a:t>
            </a:r>
            <a:endParaRPr b="1">
              <a:solidFill>
                <a:srgbClr val="4A86E8"/>
              </a:solidFill>
              <a:latin typeface="Alegreya Sans"/>
              <a:ea typeface="Alegreya Sans"/>
              <a:cs typeface="Alegreya Sans"/>
              <a:sym typeface="Alegreya Sans"/>
            </a:endParaRPr>
          </a:p>
        </p:txBody>
      </p:sp>
      <p:sp>
        <p:nvSpPr>
          <p:cNvPr id="201" name="Google Shape;201;p24"/>
          <p:cNvSpPr txBox="1"/>
          <p:nvPr/>
        </p:nvSpPr>
        <p:spPr>
          <a:xfrm>
            <a:off x="713225" y="4031300"/>
            <a:ext cx="2079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legreya Sans"/>
                <a:ea typeface="Alegreya Sans"/>
                <a:cs typeface="Alegreya Sans"/>
                <a:sym typeface="Alegreya Sans"/>
              </a:rPr>
              <a:t>Scope</a:t>
            </a:r>
            <a:r>
              <a:rPr lang="en" sz="1200">
                <a:solidFill>
                  <a:schemeClr val="dk1"/>
                </a:solidFill>
                <a:latin typeface="Alegreya Sans Medium"/>
                <a:ea typeface="Alegreya Sans Medium"/>
                <a:cs typeface="Alegreya Sans Medium"/>
                <a:sym typeface="Alegreya Sans Medium"/>
              </a:rPr>
              <a:t>:</a:t>
            </a:r>
            <a:endParaRPr sz="1200">
              <a:solidFill>
                <a:schemeClr val="dk1"/>
              </a:solidFill>
              <a:latin typeface="Alegreya Sans Medium"/>
              <a:ea typeface="Alegreya Sans Medium"/>
              <a:cs typeface="Alegreya Sans Medium"/>
              <a:sym typeface="Alegreya Sans Medium"/>
            </a:endParaRPr>
          </a:p>
          <a:p>
            <a:pPr indent="0" lvl="0" marL="0" rtl="0" algn="l">
              <a:spcBef>
                <a:spcPts val="0"/>
              </a:spcBef>
              <a:spcAft>
                <a:spcPts val="0"/>
              </a:spcAft>
              <a:buNone/>
            </a:pPr>
            <a:r>
              <a:rPr lang="en" sz="1200">
                <a:solidFill>
                  <a:schemeClr val="dk1"/>
                </a:solidFill>
                <a:latin typeface="Alegreya Sans Medium"/>
                <a:ea typeface="Alegreya Sans Medium"/>
                <a:cs typeface="Alegreya Sans Medium"/>
                <a:sym typeface="Alegreya Sans Medium"/>
              </a:rPr>
              <a:t>Organizational Management Best Practices at the Universiti of Technology Malaysia</a:t>
            </a:r>
            <a:endParaRPr sz="1200">
              <a:solidFill>
                <a:schemeClr val="dk1"/>
              </a:solidFill>
              <a:latin typeface="Alegreya Sans Medium"/>
              <a:ea typeface="Alegreya Sans Medium"/>
              <a:cs typeface="Alegreya Sans Medium"/>
              <a:sym typeface="Alegreya Sans Medium"/>
            </a:endParaRPr>
          </a:p>
        </p:txBody>
      </p:sp>
      <p:sp>
        <p:nvSpPr>
          <p:cNvPr id="202" name="Google Shape;202;p24"/>
          <p:cNvSpPr txBox="1"/>
          <p:nvPr/>
        </p:nvSpPr>
        <p:spPr>
          <a:xfrm>
            <a:off x="3084573" y="4031300"/>
            <a:ext cx="5712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legreya Sans Medium"/>
                <a:ea typeface="Alegreya Sans Medium"/>
                <a:cs typeface="Alegreya Sans Medium"/>
                <a:sym typeface="Alegreya Sans Medium"/>
              </a:rPr>
              <a:t>Researchers / Authors</a:t>
            </a:r>
            <a:r>
              <a:rPr lang="en" sz="1200">
                <a:solidFill>
                  <a:schemeClr val="dk1"/>
                </a:solidFill>
                <a:latin typeface="Alegreya Sans Medium"/>
                <a:ea typeface="Alegreya Sans Medium"/>
                <a:cs typeface="Alegreya Sans Medium"/>
                <a:sym typeface="Alegreya Sans Medium"/>
              </a:rPr>
              <a:t>:</a:t>
            </a:r>
            <a:br>
              <a:rPr lang="en" sz="1200">
                <a:solidFill>
                  <a:schemeClr val="dk1"/>
                </a:solidFill>
                <a:latin typeface="Alegreya Sans Medium"/>
                <a:ea typeface="Alegreya Sans Medium"/>
                <a:cs typeface="Alegreya Sans Medium"/>
                <a:sym typeface="Alegreya Sans Medium"/>
              </a:rPr>
            </a:br>
            <a:r>
              <a:rPr b="1" lang="en" sz="1200">
                <a:solidFill>
                  <a:schemeClr val="dk1"/>
                </a:solidFill>
                <a:latin typeface="Alegreya Sans"/>
                <a:ea typeface="Alegreya Sans"/>
                <a:cs typeface="Alegreya Sans"/>
                <a:sym typeface="Alegreya Sans"/>
              </a:rPr>
              <a:t>Azlin Abd Jamil | Sapiah Sulaiman | Nazirul Naim Rushdan | Nurul Huda Zamzuri</a:t>
            </a:r>
            <a:endParaRPr b="1" sz="1200">
              <a:solidFill>
                <a:schemeClr val="dk1"/>
              </a:solidFill>
              <a:latin typeface="Alegreya Sans"/>
              <a:ea typeface="Alegreya Sans"/>
              <a:cs typeface="Alegreya Sans"/>
              <a:sym typeface="Alegreya Sans"/>
            </a:endParaRPr>
          </a:p>
          <a:p>
            <a:pPr indent="0" lvl="0" marL="0" rtl="0" algn="l">
              <a:spcBef>
                <a:spcPts val="0"/>
              </a:spcBef>
              <a:spcAft>
                <a:spcPts val="0"/>
              </a:spcAft>
              <a:buNone/>
            </a:pPr>
            <a:r>
              <a:rPr b="1" lang="en" sz="1200">
                <a:solidFill>
                  <a:schemeClr val="dk1"/>
                </a:solidFill>
                <a:latin typeface="Alegreya Sans"/>
                <a:ea typeface="Alegreya Sans"/>
                <a:cs typeface="Alegreya Sans"/>
                <a:sym typeface="Alegreya Sans"/>
              </a:rPr>
              <a:t>Nurfarhain Mohamed Rusli | Nadzreeq Bin Nor Majid | Ahmad Lutfilhazim Camallil</a:t>
            </a:r>
            <a:endParaRPr b="1" sz="1200">
              <a:solidFill>
                <a:schemeClr val="dk1"/>
              </a:solidFill>
              <a:latin typeface="Alegreya Sans"/>
              <a:ea typeface="Alegreya Sans"/>
              <a:cs typeface="Alegreya Sans"/>
              <a:sym typeface="Alegreya Sans"/>
            </a:endParaRPr>
          </a:p>
          <a:p>
            <a:pPr indent="0" lvl="0" marL="0" rtl="0" algn="l">
              <a:spcBef>
                <a:spcPts val="0"/>
              </a:spcBef>
              <a:spcAft>
                <a:spcPts val="0"/>
              </a:spcAft>
              <a:buNone/>
            </a:pPr>
            <a:r>
              <a:t/>
            </a:r>
            <a:endParaRPr b="1" sz="1200">
              <a:solidFill>
                <a:schemeClr val="dk1"/>
              </a:solidFill>
              <a:latin typeface="Alegreya Sans"/>
              <a:ea typeface="Alegreya Sans"/>
              <a:cs typeface="Alegreya Sans"/>
              <a:sym typeface="Alegrey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208" name="Google Shape;208;p25"/>
          <p:cNvSpPr txBox="1"/>
          <p:nvPr/>
        </p:nvSpPr>
        <p:spPr>
          <a:xfrm>
            <a:off x="713250" y="1168975"/>
            <a:ext cx="6182400" cy="3754500"/>
          </a:xfrm>
          <a:prstGeom prst="rect">
            <a:avLst/>
          </a:prstGeom>
          <a:noFill/>
          <a:ln>
            <a:noFill/>
          </a:ln>
        </p:spPr>
        <p:txBody>
          <a:bodyPr anchorCtr="0" anchor="t" bIns="91425" lIns="91425" spcFirstLastPara="1" rIns="0" wrap="square" tIns="91425">
            <a:noAutofit/>
          </a:bodyPr>
          <a:lstStyle/>
          <a:p>
            <a:pPr indent="0" lvl="0" marL="0" rtl="0" algn="just">
              <a:lnSpc>
                <a:spcPct val="115000"/>
              </a:lnSpc>
              <a:spcBef>
                <a:spcPts val="0"/>
              </a:spcBef>
              <a:spcAft>
                <a:spcPts val="0"/>
              </a:spcAft>
              <a:buNone/>
            </a:pPr>
            <a:r>
              <a:rPr lang="en" sz="1700">
                <a:solidFill>
                  <a:schemeClr val="dk1"/>
                </a:solidFill>
                <a:latin typeface="Alegreya Sans Medium"/>
                <a:ea typeface="Alegreya Sans Medium"/>
                <a:cs typeface="Alegreya Sans Medium"/>
                <a:sym typeface="Alegreya Sans Medium"/>
              </a:rPr>
              <a:t>This study examines Malaysia's </a:t>
            </a:r>
            <a:r>
              <a:rPr b="1" lang="en" sz="1700">
                <a:solidFill>
                  <a:srgbClr val="0000FF"/>
                </a:solidFill>
                <a:latin typeface="Alegreya Sans"/>
                <a:ea typeface="Alegreya Sans"/>
                <a:cs typeface="Alegreya Sans"/>
                <a:sym typeface="Alegreya Sans"/>
              </a:rPr>
              <a:t>Income</a:t>
            </a:r>
            <a:r>
              <a:rPr b="1" lang="en" sz="1700">
                <a:solidFill>
                  <a:schemeClr val="dk1"/>
                </a:solidFill>
                <a:latin typeface="Alegreya Sans"/>
                <a:ea typeface="Alegreya Sans"/>
                <a:cs typeface="Alegreya Sans"/>
                <a:sym typeface="Alegreya Sans"/>
              </a:rPr>
              <a:t> </a:t>
            </a:r>
            <a:r>
              <a:rPr b="1" lang="en" sz="1700">
                <a:solidFill>
                  <a:srgbClr val="0000FF"/>
                </a:solidFill>
                <a:latin typeface="Alegreya Sans"/>
                <a:ea typeface="Alegreya Sans"/>
                <a:cs typeface="Alegreya Sans"/>
                <a:sym typeface="Alegreya Sans"/>
              </a:rPr>
              <a:t>Tax Act 1967</a:t>
            </a:r>
            <a:r>
              <a:rPr lang="en" sz="1700">
                <a:solidFill>
                  <a:schemeClr val="dk1"/>
                </a:solidFill>
                <a:latin typeface="Alegreya Sans Medium"/>
                <a:ea typeface="Alegreya Sans Medium"/>
                <a:cs typeface="Alegreya Sans Medium"/>
                <a:sym typeface="Alegreya Sans Medium"/>
              </a:rPr>
              <a:t>, focusing on </a:t>
            </a:r>
            <a:r>
              <a:rPr b="1" lang="en" sz="1700">
                <a:solidFill>
                  <a:srgbClr val="0000FF"/>
                </a:solidFill>
                <a:latin typeface="Alegreya Sans"/>
                <a:ea typeface="Alegreya Sans"/>
                <a:cs typeface="Alegreya Sans"/>
                <a:sym typeface="Alegreya Sans"/>
              </a:rPr>
              <a:t>Section 34B</a:t>
            </a:r>
            <a:r>
              <a:rPr lang="en" sz="1700">
                <a:solidFill>
                  <a:schemeClr val="dk1"/>
                </a:solidFill>
                <a:latin typeface="Alegreya Sans Medium"/>
                <a:ea typeface="Alegreya Sans Medium"/>
                <a:cs typeface="Alegreya Sans Medium"/>
                <a:sym typeface="Alegreya Sans Medium"/>
              </a:rPr>
              <a:t>, which introduces </a:t>
            </a:r>
            <a:r>
              <a:rPr b="1" lang="en" sz="1700">
                <a:solidFill>
                  <a:srgbClr val="0000FF"/>
                </a:solidFill>
                <a:latin typeface="Alegreya Sans"/>
                <a:ea typeface="Alegreya Sans"/>
                <a:cs typeface="Alegreya Sans"/>
                <a:sym typeface="Alegreya Sans"/>
              </a:rPr>
              <a:t>Double Tax Deduction (DTD)</a:t>
            </a:r>
            <a:r>
              <a:rPr lang="en" sz="1700">
                <a:solidFill>
                  <a:schemeClr val="dk1"/>
                </a:solidFill>
                <a:latin typeface="Alegreya Sans Medium"/>
                <a:ea typeface="Alegreya Sans Medium"/>
                <a:cs typeface="Alegreya Sans Medium"/>
                <a:sym typeface="Alegreya Sans Medium"/>
              </a:rPr>
              <a:t> for eligible </a:t>
            </a:r>
            <a:r>
              <a:rPr b="1" lang="en" sz="1700">
                <a:solidFill>
                  <a:srgbClr val="0000FF"/>
                </a:solidFill>
                <a:latin typeface="Alegreya Sans"/>
                <a:ea typeface="Alegreya Sans"/>
                <a:cs typeface="Alegreya Sans"/>
                <a:sym typeface="Alegreya Sans"/>
              </a:rPr>
              <a:t>S&amp;T R&amp;D</a:t>
            </a:r>
            <a:r>
              <a:rPr lang="en" sz="1700">
                <a:solidFill>
                  <a:schemeClr val="dk1"/>
                </a:solidFill>
                <a:latin typeface="Alegreya Sans Medium"/>
                <a:ea typeface="Alegreya Sans Medium"/>
                <a:cs typeface="Alegreya Sans Medium"/>
                <a:sym typeface="Alegreya Sans Medium"/>
              </a:rPr>
              <a:t> activities. Using </a:t>
            </a:r>
            <a:r>
              <a:rPr b="1" lang="en" sz="1700">
                <a:solidFill>
                  <a:srgbClr val="0000FF"/>
                </a:solidFill>
                <a:latin typeface="Alegreya Sans"/>
                <a:ea typeface="Alegreya Sans"/>
                <a:cs typeface="Alegreya Sans"/>
                <a:sym typeface="Alegreya Sans"/>
              </a:rPr>
              <a:t>qualitative</a:t>
            </a:r>
            <a:r>
              <a:rPr lang="en" sz="1700">
                <a:solidFill>
                  <a:schemeClr val="dk1"/>
                </a:solidFill>
                <a:latin typeface="Alegreya Sans Medium"/>
                <a:ea typeface="Alegreya Sans Medium"/>
                <a:cs typeface="Alegreya Sans Medium"/>
                <a:sym typeface="Alegreya Sans Medium"/>
              </a:rPr>
              <a:t> methods, the study reviewed the procedures for qualifying expenses and the </a:t>
            </a:r>
            <a:r>
              <a:rPr b="1" lang="en" sz="1700">
                <a:solidFill>
                  <a:srgbClr val="0000FF"/>
                </a:solidFill>
                <a:latin typeface="Alegreya Sans"/>
                <a:ea typeface="Alegreya Sans"/>
                <a:cs typeface="Alegreya Sans"/>
                <a:sym typeface="Alegreya Sans"/>
              </a:rPr>
              <a:t>impact</a:t>
            </a:r>
            <a:r>
              <a:rPr lang="en" sz="1700">
                <a:solidFill>
                  <a:schemeClr val="dk1"/>
                </a:solidFill>
                <a:latin typeface="Alegreya Sans Medium"/>
                <a:ea typeface="Alegreya Sans Medium"/>
                <a:cs typeface="Alegreya Sans Medium"/>
                <a:sym typeface="Alegreya Sans Medium"/>
              </a:rPr>
              <a:t> on the local innovation ecosystem. Insights gathered from </a:t>
            </a:r>
            <a:r>
              <a:rPr b="1" lang="en" sz="1700">
                <a:solidFill>
                  <a:srgbClr val="0000FF"/>
                </a:solidFill>
                <a:latin typeface="Alegreya Sans"/>
                <a:ea typeface="Alegreya Sans"/>
                <a:cs typeface="Alegreya Sans"/>
                <a:sym typeface="Alegreya Sans"/>
              </a:rPr>
              <a:t>ten (10) respondents</a:t>
            </a:r>
            <a:r>
              <a:rPr b="1" lang="en" sz="1700">
                <a:solidFill>
                  <a:schemeClr val="dk1"/>
                </a:solidFill>
                <a:latin typeface="Alegreya Sans"/>
                <a:ea typeface="Alegreya Sans"/>
                <a:cs typeface="Alegreya Sans"/>
                <a:sym typeface="Alegreya Sans"/>
              </a:rPr>
              <a:t> </a:t>
            </a:r>
            <a:r>
              <a:rPr lang="en" sz="1700">
                <a:solidFill>
                  <a:schemeClr val="dk1"/>
                </a:solidFill>
                <a:latin typeface="Alegreya Sans Medium"/>
                <a:ea typeface="Alegreya Sans Medium"/>
                <a:cs typeface="Alegreya Sans Medium"/>
                <a:sym typeface="Alegreya Sans Medium"/>
              </a:rPr>
              <a:t>of </a:t>
            </a:r>
            <a:r>
              <a:rPr b="1" lang="en" sz="1700">
                <a:solidFill>
                  <a:srgbClr val="0000FF"/>
                </a:solidFill>
                <a:latin typeface="Alegreya Sans"/>
                <a:ea typeface="Alegreya Sans"/>
                <a:cs typeface="Alegreya Sans"/>
                <a:sym typeface="Alegreya Sans"/>
              </a:rPr>
              <a:t>local industry and researchers</a:t>
            </a:r>
            <a:r>
              <a:rPr lang="en" sz="1700">
                <a:solidFill>
                  <a:schemeClr val="dk1"/>
                </a:solidFill>
                <a:latin typeface="Alegreya Sans Medium"/>
                <a:ea typeface="Alegreya Sans Medium"/>
                <a:cs typeface="Alegreya Sans Medium"/>
                <a:sym typeface="Alegreya Sans Medium"/>
              </a:rPr>
              <a:t> who benefited from the DTD incentive. Results indicate that the DTD incentive enhances collaboration, transparency and competitiveness while promoting partnerships with local industries. Although </a:t>
            </a:r>
            <a:r>
              <a:rPr b="1" lang="en" sz="1700">
                <a:solidFill>
                  <a:srgbClr val="0000FF"/>
                </a:solidFill>
                <a:latin typeface="Alegreya Sans"/>
                <a:ea typeface="Alegreya Sans"/>
                <a:cs typeface="Alegreya Sans"/>
                <a:sym typeface="Alegreya Sans"/>
              </a:rPr>
              <a:t>DTD offers many benefit</a:t>
            </a:r>
            <a:r>
              <a:rPr b="1" lang="en" sz="1700">
                <a:solidFill>
                  <a:schemeClr val="dk1"/>
                </a:solidFill>
                <a:latin typeface="Alegreya Sans"/>
                <a:ea typeface="Alegreya Sans"/>
                <a:cs typeface="Alegreya Sans"/>
                <a:sym typeface="Alegreya Sans"/>
              </a:rPr>
              <a:t>,</a:t>
            </a:r>
            <a:r>
              <a:rPr lang="en" sz="1700">
                <a:solidFill>
                  <a:schemeClr val="dk1"/>
                </a:solidFill>
                <a:latin typeface="Alegreya Sans Medium"/>
                <a:ea typeface="Alegreya Sans Medium"/>
                <a:cs typeface="Alegreya Sans Medium"/>
                <a:sym typeface="Alegreya Sans Medium"/>
              </a:rPr>
              <a:t> </a:t>
            </a:r>
            <a:r>
              <a:rPr b="1" lang="en" sz="1700">
                <a:solidFill>
                  <a:srgbClr val="0000FF"/>
                </a:solidFill>
                <a:latin typeface="Alegreya Sans"/>
                <a:ea typeface="Alegreya Sans"/>
                <a:cs typeface="Alegreya Sans"/>
                <a:sym typeface="Alegreya Sans"/>
              </a:rPr>
              <a:t>it requires a comprehensive understanding in order to incorporate eligible activities and expenses effectively</a:t>
            </a:r>
            <a:r>
              <a:rPr b="1" lang="en" sz="1700">
                <a:solidFill>
                  <a:schemeClr val="dk1"/>
                </a:solidFill>
                <a:latin typeface="Alegreya Sans"/>
                <a:ea typeface="Alegreya Sans"/>
                <a:cs typeface="Alegreya Sans"/>
                <a:sym typeface="Alegreya Sans"/>
              </a:rPr>
              <a:t>.</a:t>
            </a:r>
            <a:r>
              <a:rPr lang="en" sz="1700">
                <a:solidFill>
                  <a:schemeClr val="dk1"/>
                </a:solidFill>
                <a:latin typeface="Alegreya Sans Medium"/>
                <a:ea typeface="Alegreya Sans Medium"/>
                <a:cs typeface="Alegreya Sans Medium"/>
                <a:sym typeface="Alegreya Sans Medium"/>
              </a:rPr>
              <a:t> Overall, the DTD fosters local innovation and supports national socioeconomic development.</a:t>
            </a:r>
            <a:endParaRPr sz="1700">
              <a:solidFill>
                <a:schemeClr val="dk1"/>
              </a:solidFill>
              <a:latin typeface="Alegreya Sans Medium"/>
              <a:ea typeface="Alegreya Sans Medium"/>
              <a:cs typeface="Alegreya Sans Medium"/>
              <a:sym typeface="Alegreya Sans Medium"/>
            </a:endParaRPr>
          </a:p>
        </p:txBody>
      </p:sp>
      <p:sp>
        <p:nvSpPr>
          <p:cNvPr id="209" name="Google Shape;209;p25"/>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pic>
        <p:nvPicPr>
          <p:cNvPr id="210" name="Google Shape;210;p25"/>
          <p:cNvPicPr preferRelativeResize="0"/>
          <p:nvPr/>
        </p:nvPicPr>
        <p:blipFill>
          <a:blip r:embed="rId3">
            <a:alphaModFix/>
          </a:blip>
          <a:stretch>
            <a:fillRect/>
          </a:stretch>
        </p:blipFill>
        <p:spPr>
          <a:xfrm>
            <a:off x="7098375" y="2256775"/>
            <a:ext cx="1943549" cy="16946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and Issues</a:t>
            </a:r>
            <a:endParaRPr/>
          </a:p>
        </p:txBody>
      </p:sp>
      <p:sp>
        <p:nvSpPr>
          <p:cNvPr id="216" name="Google Shape;216;p26"/>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pic>
        <p:nvPicPr>
          <p:cNvPr id="217" name="Google Shape;217;p26"/>
          <p:cNvPicPr preferRelativeResize="0"/>
          <p:nvPr/>
        </p:nvPicPr>
        <p:blipFill>
          <a:blip r:embed="rId3">
            <a:alphaModFix/>
          </a:blip>
          <a:stretch>
            <a:fillRect/>
          </a:stretch>
        </p:blipFill>
        <p:spPr>
          <a:xfrm>
            <a:off x="0" y="0"/>
            <a:ext cx="5143501" cy="5143501"/>
          </a:xfrm>
          <a:prstGeom prst="rect">
            <a:avLst/>
          </a:prstGeom>
          <a:noFill/>
          <a:ln>
            <a:noFill/>
          </a:ln>
        </p:spPr>
      </p:pic>
      <p:sp>
        <p:nvSpPr>
          <p:cNvPr id="218" name="Google Shape;218;p26"/>
          <p:cNvSpPr txBox="1"/>
          <p:nvPr/>
        </p:nvSpPr>
        <p:spPr>
          <a:xfrm>
            <a:off x="5478000" y="1839600"/>
            <a:ext cx="3336000" cy="2413200"/>
          </a:xfrm>
          <a:prstGeom prst="rect">
            <a:avLst/>
          </a:prstGeom>
          <a:noFill/>
          <a:ln>
            <a:noFill/>
          </a:ln>
        </p:spPr>
        <p:txBody>
          <a:bodyPr anchorCtr="0" anchor="t" bIns="91425" lIns="91425" spcFirstLastPara="1" rIns="0" wrap="square" tIns="91425">
            <a:noAutofit/>
          </a:bodyPr>
          <a:lstStyle/>
          <a:p>
            <a:pPr indent="0" lvl="0" marL="0" rtl="0" algn="ctr">
              <a:lnSpc>
                <a:spcPct val="115000"/>
              </a:lnSpc>
              <a:spcBef>
                <a:spcPts val="0"/>
              </a:spcBef>
              <a:spcAft>
                <a:spcPts val="0"/>
              </a:spcAft>
              <a:buNone/>
            </a:pPr>
            <a:r>
              <a:rPr b="1" lang="en" sz="1800">
                <a:solidFill>
                  <a:srgbClr val="FF0000"/>
                </a:solidFill>
                <a:latin typeface="Alegreya Sans"/>
                <a:ea typeface="Alegreya Sans"/>
                <a:cs typeface="Alegreya Sans"/>
                <a:sym typeface="Alegreya Sans"/>
              </a:rPr>
              <a:t>UTM, a technology and engineering-based university, has been recognized as an Approved Research Institute by the Ministry of Finance (MOF) since 1991. However, the benefits are still not fully utilized, which could enhance UTM’s R&amp;D visibility and performance.</a:t>
            </a:r>
            <a:endParaRPr b="1" sz="1800">
              <a:solidFill>
                <a:srgbClr val="FF0000"/>
              </a:solidFill>
              <a:latin typeface="Alegreya Sans"/>
              <a:ea typeface="Alegreya Sans"/>
              <a:cs typeface="Alegreya Sans"/>
              <a:sym typeface="Alegrey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pic>
        <p:nvPicPr>
          <p:cNvPr id="223" name="Google Shape;223;p27"/>
          <p:cNvPicPr preferRelativeResize="0"/>
          <p:nvPr/>
        </p:nvPicPr>
        <p:blipFill>
          <a:blip r:embed="rId3">
            <a:alphaModFix/>
          </a:blip>
          <a:stretch>
            <a:fillRect/>
          </a:stretch>
        </p:blipFill>
        <p:spPr>
          <a:xfrm>
            <a:off x="152400" y="617125"/>
            <a:ext cx="8991601" cy="4526376"/>
          </a:xfrm>
          <a:prstGeom prst="rect">
            <a:avLst/>
          </a:prstGeom>
          <a:noFill/>
          <a:ln>
            <a:noFill/>
          </a:ln>
        </p:spPr>
      </p:pic>
      <p:sp>
        <p:nvSpPr>
          <p:cNvPr id="224" name="Google Shape;224;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and Issues</a:t>
            </a:r>
            <a:endParaRPr/>
          </a:p>
        </p:txBody>
      </p:sp>
      <p:sp>
        <p:nvSpPr>
          <p:cNvPr id="225" name="Google Shape;225;p27"/>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sp>
        <p:nvSpPr>
          <p:cNvPr id="226" name="Google Shape;226;p27"/>
          <p:cNvSpPr txBox="1"/>
          <p:nvPr/>
        </p:nvSpPr>
        <p:spPr>
          <a:xfrm>
            <a:off x="9595225" y="2201850"/>
            <a:ext cx="1338300" cy="508200"/>
          </a:xfrm>
          <a:prstGeom prst="rect">
            <a:avLst/>
          </a:prstGeom>
          <a:noFill/>
          <a:ln>
            <a:noFill/>
          </a:ln>
        </p:spPr>
        <p:txBody>
          <a:bodyPr anchorCtr="0" anchor="t" bIns="91425" lIns="91425" spcFirstLastPara="1" rIns="0" wrap="square" tIns="91425">
            <a:noAutofit/>
          </a:bodyPr>
          <a:lstStyle/>
          <a:p>
            <a:pPr indent="0" lvl="0" marL="0" rtl="0" algn="l">
              <a:lnSpc>
                <a:spcPct val="115000"/>
              </a:lnSpc>
              <a:spcBef>
                <a:spcPts val="0"/>
              </a:spcBef>
              <a:spcAft>
                <a:spcPts val="0"/>
              </a:spcAft>
              <a:buNone/>
            </a:pPr>
            <a:r>
              <a:rPr lang="en" sz="700">
                <a:solidFill>
                  <a:schemeClr val="dk1"/>
                </a:solidFill>
                <a:latin typeface="Alegreya Sans Medium"/>
                <a:ea typeface="Alegreya Sans Medium"/>
                <a:cs typeface="Alegreya Sans Medium"/>
                <a:sym typeface="Alegreya Sans Medium"/>
              </a:rPr>
              <a:t>Researchers often lack awareness of DTD benefits and Section 32B, find incentives irrelevant, and are unaware of university services. </a:t>
            </a:r>
            <a:endParaRPr sz="700">
              <a:solidFill>
                <a:schemeClr val="dk1"/>
              </a:solidFill>
              <a:latin typeface="Alegreya Sans Medium"/>
              <a:ea typeface="Alegreya Sans Medium"/>
              <a:cs typeface="Alegreya Sans Medium"/>
              <a:sym typeface="Alegreya Sans Medium"/>
            </a:endParaRPr>
          </a:p>
        </p:txBody>
      </p:sp>
      <p:sp>
        <p:nvSpPr>
          <p:cNvPr id="227" name="Google Shape;227;p27"/>
          <p:cNvSpPr/>
          <p:nvPr/>
        </p:nvSpPr>
        <p:spPr>
          <a:xfrm>
            <a:off x="4199050" y="1247650"/>
            <a:ext cx="10734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28" name="Google Shape;228;p27"/>
          <p:cNvSpPr/>
          <p:nvPr/>
        </p:nvSpPr>
        <p:spPr>
          <a:xfrm>
            <a:off x="2365975" y="2256450"/>
            <a:ext cx="10734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29" name="Google Shape;229;p27"/>
          <p:cNvSpPr/>
          <p:nvPr/>
        </p:nvSpPr>
        <p:spPr>
          <a:xfrm>
            <a:off x="3792825" y="2022000"/>
            <a:ext cx="9813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30" name="Google Shape;230;p27"/>
          <p:cNvSpPr/>
          <p:nvPr/>
        </p:nvSpPr>
        <p:spPr>
          <a:xfrm>
            <a:off x="5051375" y="2022000"/>
            <a:ext cx="9813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31" name="Google Shape;231;p27"/>
          <p:cNvSpPr/>
          <p:nvPr/>
        </p:nvSpPr>
        <p:spPr>
          <a:xfrm>
            <a:off x="6370925" y="2022000"/>
            <a:ext cx="9138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32" name="Google Shape;232;p27"/>
          <p:cNvSpPr/>
          <p:nvPr/>
        </p:nvSpPr>
        <p:spPr>
          <a:xfrm>
            <a:off x="6370925" y="2710050"/>
            <a:ext cx="9138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33" name="Google Shape;233;p27"/>
          <p:cNvSpPr/>
          <p:nvPr/>
        </p:nvSpPr>
        <p:spPr>
          <a:xfrm>
            <a:off x="5085125" y="2796350"/>
            <a:ext cx="9138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34" name="Google Shape;234;p27"/>
          <p:cNvSpPr/>
          <p:nvPr/>
        </p:nvSpPr>
        <p:spPr>
          <a:xfrm>
            <a:off x="3729150" y="2796350"/>
            <a:ext cx="9138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35" name="Google Shape;235;p27"/>
          <p:cNvSpPr/>
          <p:nvPr/>
        </p:nvSpPr>
        <p:spPr>
          <a:xfrm>
            <a:off x="2373175" y="3034075"/>
            <a:ext cx="913800" cy="630600"/>
          </a:xfrm>
          <a:prstGeom prst="flowChartAlternateProcess">
            <a:avLst/>
          </a:prstGeom>
          <a:solidFill>
            <a:srgbClr val="E3E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egreya Sans Medium"/>
              <a:ea typeface="Alegreya Sans Medium"/>
              <a:cs typeface="Alegreya Sans Medium"/>
              <a:sym typeface="Alegreya Sans Medium"/>
            </a:endParaRPr>
          </a:p>
        </p:txBody>
      </p:sp>
      <p:sp>
        <p:nvSpPr>
          <p:cNvPr id="236" name="Google Shape;236;p27"/>
          <p:cNvSpPr/>
          <p:nvPr/>
        </p:nvSpPr>
        <p:spPr>
          <a:xfrm>
            <a:off x="3917325" y="1247650"/>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1</a:t>
            </a:r>
            <a:endParaRPr>
              <a:latin typeface="Alegreya Sans Medium"/>
              <a:ea typeface="Alegreya Sans Medium"/>
              <a:cs typeface="Alegreya Sans Medium"/>
              <a:sym typeface="Alegreya Sans Medium"/>
            </a:endParaRPr>
          </a:p>
        </p:txBody>
      </p:sp>
      <p:sp>
        <p:nvSpPr>
          <p:cNvPr id="237" name="Google Shape;237;p27"/>
          <p:cNvSpPr/>
          <p:nvPr/>
        </p:nvSpPr>
        <p:spPr>
          <a:xfrm>
            <a:off x="1984075" y="2136150"/>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2</a:t>
            </a:r>
            <a:endParaRPr>
              <a:latin typeface="Alegreya Sans Medium"/>
              <a:ea typeface="Alegreya Sans Medium"/>
              <a:cs typeface="Alegreya Sans Medium"/>
              <a:sym typeface="Alegreya Sans Medium"/>
            </a:endParaRPr>
          </a:p>
        </p:txBody>
      </p:sp>
      <p:sp>
        <p:nvSpPr>
          <p:cNvPr id="238" name="Google Shape;238;p27"/>
          <p:cNvSpPr/>
          <p:nvPr/>
        </p:nvSpPr>
        <p:spPr>
          <a:xfrm>
            <a:off x="3439375" y="1878250"/>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3</a:t>
            </a:r>
            <a:endParaRPr>
              <a:latin typeface="Alegreya Sans Medium"/>
              <a:ea typeface="Alegreya Sans Medium"/>
              <a:cs typeface="Alegreya Sans Medium"/>
              <a:sym typeface="Alegreya Sans Medium"/>
            </a:endParaRPr>
          </a:p>
        </p:txBody>
      </p:sp>
      <p:sp>
        <p:nvSpPr>
          <p:cNvPr id="239" name="Google Shape;239;p27"/>
          <p:cNvSpPr/>
          <p:nvPr/>
        </p:nvSpPr>
        <p:spPr>
          <a:xfrm>
            <a:off x="4710600" y="1878250"/>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4</a:t>
            </a:r>
            <a:endParaRPr>
              <a:latin typeface="Alegreya Sans Medium"/>
              <a:ea typeface="Alegreya Sans Medium"/>
              <a:cs typeface="Alegreya Sans Medium"/>
              <a:sym typeface="Alegreya Sans Medium"/>
            </a:endParaRPr>
          </a:p>
        </p:txBody>
      </p:sp>
      <p:sp>
        <p:nvSpPr>
          <p:cNvPr id="240" name="Google Shape;240;p27"/>
          <p:cNvSpPr/>
          <p:nvPr/>
        </p:nvSpPr>
        <p:spPr>
          <a:xfrm>
            <a:off x="6032675" y="1878250"/>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5</a:t>
            </a:r>
            <a:endParaRPr>
              <a:latin typeface="Alegreya Sans Medium"/>
              <a:ea typeface="Alegreya Sans Medium"/>
              <a:cs typeface="Alegreya Sans Medium"/>
              <a:sym typeface="Alegreya Sans Medium"/>
            </a:endParaRPr>
          </a:p>
        </p:txBody>
      </p:sp>
      <p:sp>
        <p:nvSpPr>
          <p:cNvPr id="241" name="Google Shape;241;p27"/>
          <p:cNvSpPr/>
          <p:nvPr/>
        </p:nvSpPr>
        <p:spPr>
          <a:xfrm>
            <a:off x="1984075" y="2938350"/>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6</a:t>
            </a:r>
            <a:endParaRPr>
              <a:latin typeface="Alegreya Sans Medium"/>
              <a:ea typeface="Alegreya Sans Medium"/>
              <a:cs typeface="Alegreya Sans Medium"/>
              <a:sym typeface="Alegreya Sans Medium"/>
            </a:endParaRPr>
          </a:p>
        </p:txBody>
      </p:sp>
      <p:sp>
        <p:nvSpPr>
          <p:cNvPr id="242" name="Google Shape;242;p27"/>
          <p:cNvSpPr/>
          <p:nvPr/>
        </p:nvSpPr>
        <p:spPr>
          <a:xfrm>
            <a:off x="3439375" y="2679163"/>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7</a:t>
            </a:r>
            <a:endParaRPr>
              <a:latin typeface="Alegreya Sans Medium"/>
              <a:ea typeface="Alegreya Sans Medium"/>
              <a:cs typeface="Alegreya Sans Medium"/>
              <a:sym typeface="Alegreya Sans Medium"/>
            </a:endParaRPr>
          </a:p>
        </p:txBody>
      </p:sp>
      <p:sp>
        <p:nvSpPr>
          <p:cNvPr id="243" name="Google Shape;243;p27"/>
          <p:cNvSpPr/>
          <p:nvPr/>
        </p:nvSpPr>
        <p:spPr>
          <a:xfrm>
            <a:off x="4710600" y="2652600"/>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8</a:t>
            </a:r>
            <a:endParaRPr>
              <a:latin typeface="Alegreya Sans Medium"/>
              <a:ea typeface="Alegreya Sans Medium"/>
              <a:cs typeface="Alegreya Sans Medium"/>
              <a:sym typeface="Alegreya Sans Medium"/>
            </a:endParaRPr>
          </a:p>
        </p:txBody>
      </p:sp>
      <p:sp>
        <p:nvSpPr>
          <p:cNvPr id="244" name="Google Shape;244;p27"/>
          <p:cNvSpPr/>
          <p:nvPr/>
        </p:nvSpPr>
        <p:spPr>
          <a:xfrm>
            <a:off x="5981825" y="2679163"/>
            <a:ext cx="389100" cy="402300"/>
          </a:xfrm>
          <a:prstGeom prst="ellipse">
            <a:avLst/>
          </a:prstGeom>
          <a:solidFill>
            <a:srgbClr val="E3E2E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legreya Sans Medium"/>
                <a:ea typeface="Alegreya Sans Medium"/>
                <a:cs typeface="Alegreya Sans Medium"/>
                <a:sym typeface="Alegreya Sans Medium"/>
              </a:rPr>
              <a:t>9</a:t>
            </a:r>
            <a:endParaRPr>
              <a:latin typeface="Alegreya Sans Medium"/>
              <a:ea typeface="Alegreya Sans Medium"/>
              <a:cs typeface="Alegreya Sans Medium"/>
              <a:sym typeface="Alegreya Sans Medium"/>
            </a:endParaRPr>
          </a:p>
        </p:txBody>
      </p:sp>
      <p:sp>
        <p:nvSpPr>
          <p:cNvPr id="245" name="Google Shape;245;p27"/>
          <p:cNvSpPr txBox="1"/>
          <p:nvPr/>
        </p:nvSpPr>
        <p:spPr>
          <a:xfrm>
            <a:off x="4306425" y="1212050"/>
            <a:ext cx="1338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Researchers often lack awareness of DTD benefits and Section 32B, find incentives irrelevant, and are unaware of university services.</a:t>
            </a:r>
            <a:endParaRPr sz="700">
              <a:latin typeface="Alegreya Sans"/>
              <a:ea typeface="Alegreya Sans"/>
              <a:cs typeface="Alegreya Sans"/>
              <a:sym typeface="Alegreya Sans"/>
            </a:endParaRPr>
          </a:p>
        </p:txBody>
      </p:sp>
      <p:sp>
        <p:nvSpPr>
          <p:cNvPr id="246" name="Google Shape;246;p27"/>
          <p:cNvSpPr txBox="1"/>
          <p:nvPr/>
        </p:nvSpPr>
        <p:spPr>
          <a:xfrm>
            <a:off x="2365975" y="2201850"/>
            <a:ext cx="1149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The lack of successful case studies, unclear guidelines, and inconsistent procedures lead to compliance issues.</a:t>
            </a:r>
            <a:endParaRPr sz="700">
              <a:latin typeface="Alegreya Sans"/>
              <a:ea typeface="Alegreya Sans"/>
              <a:cs typeface="Alegreya Sans"/>
              <a:sym typeface="Alegreya Sans"/>
            </a:endParaRPr>
          </a:p>
        </p:txBody>
      </p:sp>
      <p:sp>
        <p:nvSpPr>
          <p:cNvPr id="247" name="Google Shape;247;p27"/>
          <p:cNvSpPr txBox="1"/>
          <p:nvPr/>
        </p:nvSpPr>
        <p:spPr>
          <a:xfrm>
            <a:off x="3708675" y="1800900"/>
            <a:ext cx="1025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Maintaining accurate compliance documentation is challenging, and insufficient support hinders effective compliance and pitching.</a:t>
            </a:r>
            <a:endParaRPr sz="700">
              <a:latin typeface="Alegreya Sans"/>
              <a:ea typeface="Alegreya Sans"/>
              <a:cs typeface="Alegreya Sans"/>
              <a:sym typeface="Alegreya Sans"/>
            </a:endParaRPr>
          </a:p>
        </p:txBody>
      </p:sp>
      <p:sp>
        <p:nvSpPr>
          <p:cNvPr id="248" name="Google Shape;248;p27"/>
          <p:cNvSpPr txBox="1"/>
          <p:nvPr/>
        </p:nvSpPr>
        <p:spPr>
          <a:xfrm>
            <a:off x="2329325" y="2796350"/>
            <a:ext cx="11496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Poor communication and coordination among researchers, administration, and finance cause delays and slow issue resolution. Misunderstandings further worsen these problems.</a:t>
            </a:r>
            <a:endParaRPr sz="700">
              <a:latin typeface="Alegreya Sans"/>
              <a:ea typeface="Alegreya Sans"/>
              <a:cs typeface="Alegreya Sans"/>
              <a:sym typeface="Alegreya Sans"/>
            </a:endParaRPr>
          </a:p>
        </p:txBody>
      </p:sp>
      <p:sp>
        <p:nvSpPr>
          <p:cNvPr id="249" name="Google Shape;249;p27"/>
          <p:cNvSpPr txBox="1"/>
          <p:nvPr/>
        </p:nvSpPr>
        <p:spPr>
          <a:xfrm>
            <a:off x="6386125" y="1878250"/>
            <a:ext cx="10257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Complex university processes and resistance to new procedures delay R&amp;D approvals and project starts, while busy schedules complicate compliance.</a:t>
            </a:r>
            <a:endParaRPr sz="700">
              <a:latin typeface="Alegreya Sans"/>
              <a:ea typeface="Alegreya Sans"/>
              <a:cs typeface="Alegreya Sans"/>
              <a:sym typeface="Alegreya Sans"/>
            </a:endParaRPr>
          </a:p>
        </p:txBody>
      </p:sp>
      <p:sp>
        <p:nvSpPr>
          <p:cNvPr id="250" name="Google Shape;250;p27"/>
          <p:cNvSpPr txBox="1"/>
          <p:nvPr/>
        </p:nvSpPr>
        <p:spPr>
          <a:xfrm>
            <a:off x="5067100" y="1926950"/>
            <a:ext cx="8454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Resistance to new compliance measures and a lack of case studies reduce motivation.</a:t>
            </a:r>
            <a:endParaRPr sz="700">
              <a:latin typeface="Alegreya Sans"/>
              <a:ea typeface="Alegreya Sans"/>
              <a:cs typeface="Alegreya Sans"/>
              <a:sym typeface="Alegreya Sans"/>
            </a:endParaRPr>
          </a:p>
        </p:txBody>
      </p:sp>
      <p:sp>
        <p:nvSpPr>
          <p:cNvPr id="251" name="Google Shape;251;p27"/>
          <p:cNvSpPr txBox="1"/>
          <p:nvPr/>
        </p:nvSpPr>
        <p:spPr>
          <a:xfrm>
            <a:off x="3729225" y="2873700"/>
            <a:ext cx="981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Inadequate training on pitching and DTD compliance creates gaps in understanding.</a:t>
            </a:r>
            <a:endParaRPr sz="700">
              <a:latin typeface="Alegreya Sans"/>
              <a:ea typeface="Alegreya Sans"/>
              <a:cs typeface="Alegreya Sans"/>
              <a:sym typeface="Alegreya Sans"/>
            </a:endParaRPr>
          </a:p>
        </p:txBody>
      </p:sp>
      <p:sp>
        <p:nvSpPr>
          <p:cNvPr id="252" name="Google Shape;252;p27"/>
          <p:cNvSpPr txBox="1"/>
          <p:nvPr/>
        </p:nvSpPr>
        <p:spPr>
          <a:xfrm>
            <a:off x="5083825" y="2698950"/>
            <a:ext cx="913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Administrative inefficiencies and slow financial transactions impact project management and progress.</a:t>
            </a:r>
            <a:endParaRPr sz="700">
              <a:latin typeface="Alegreya Sans"/>
              <a:ea typeface="Alegreya Sans"/>
              <a:cs typeface="Alegreya Sans"/>
              <a:sym typeface="Alegreya Sans"/>
            </a:endParaRPr>
          </a:p>
        </p:txBody>
      </p:sp>
      <p:sp>
        <p:nvSpPr>
          <p:cNvPr id="253" name="Google Shape;253;p27"/>
          <p:cNvSpPr txBox="1"/>
          <p:nvPr/>
        </p:nvSpPr>
        <p:spPr>
          <a:xfrm>
            <a:off x="6373525" y="2793750"/>
            <a:ext cx="9138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latin typeface="Alegreya Sans"/>
                <a:ea typeface="Alegreya Sans"/>
                <a:cs typeface="Alegreya Sans"/>
                <a:sym typeface="Alegreya Sans"/>
              </a:rPr>
              <a:t>Insufficient ability to transfer knowledge to industry to address their issues and build trust</a:t>
            </a:r>
            <a:endParaRPr sz="700">
              <a:latin typeface="Alegreya Sans"/>
              <a:ea typeface="Alegreya Sans"/>
              <a:cs typeface="Alegreya Sans"/>
              <a:sym typeface="Alegrey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28"/>
          <p:cNvSpPr txBox="1"/>
          <p:nvPr/>
        </p:nvSpPr>
        <p:spPr>
          <a:xfrm>
            <a:off x="633675" y="1168850"/>
            <a:ext cx="3868200" cy="3727800"/>
          </a:xfrm>
          <a:prstGeom prst="rect">
            <a:avLst/>
          </a:prstGeom>
          <a:noFill/>
          <a:ln>
            <a:noFill/>
          </a:ln>
        </p:spPr>
        <p:txBody>
          <a:bodyPr anchorCtr="0" anchor="t" bIns="91425" lIns="91425" spcFirstLastPara="1" rIns="0" wrap="square" tIns="91425">
            <a:noAutofit/>
          </a:bodyPr>
          <a:lstStyle/>
          <a:p>
            <a:pPr indent="0" lvl="0" marL="0" rtl="0" algn="l">
              <a:lnSpc>
                <a:spcPct val="115000"/>
              </a:lnSpc>
              <a:spcBef>
                <a:spcPts val="0"/>
              </a:spcBef>
              <a:spcAft>
                <a:spcPts val="0"/>
              </a:spcAft>
              <a:buNone/>
            </a:pPr>
            <a:r>
              <a:rPr b="1" lang="en" sz="1200">
                <a:solidFill>
                  <a:srgbClr val="0000FF"/>
                </a:solidFill>
                <a:latin typeface="Alegreya Sans"/>
                <a:ea typeface="Alegreya Sans"/>
                <a:cs typeface="Alegreya Sans"/>
                <a:sym typeface="Alegreya Sans"/>
              </a:rPr>
              <a:t>Intellectual Capital</a:t>
            </a:r>
            <a:endParaRPr b="1" sz="1200">
              <a:solidFill>
                <a:srgbClr val="0000FF"/>
              </a:solidFill>
              <a:latin typeface="Alegreya Sans"/>
              <a:ea typeface="Alegreya Sans"/>
              <a:cs typeface="Alegreya Sans"/>
              <a:sym typeface="Alegreya Sans"/>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Researchers don't know about the benefits of DTD and Section 32B.</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DTD incentives may seem irrelevant to some researchers.</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Researchers may not be aware of available university services.</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A lack of successful case studies can reduce motivation.</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Tax deductions and compliance can be confusing.</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Inconsistent procedures create compliance confusion.</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Ambiguous guidelines cause errors and confusion.</a:t>
            </a:r>
            <a:endParaRPr sz="1000">
              <a:solidFill>
                <a:schemeClr val="dk1"/>
              </a:solidFill>
              <a:latin typeface="Alegreya Sans Medium"/>
              <a:ea typeface="Alegreya Sans Medium"/>
              <a:cs typeface="Alegreya Sans Medium"/>
              <a:sym typeface="Alegreya Sans Medium"/>
            </a:endParaRPr>
          </a:p>
          <a:p>
            <a:pPr indent="0" lvl="0" marL="457200" rtl="0" algn="l">
              <a:lnSpc>
                <a:spcPct val="115000"/>
              </a:lnSpc>
              <a:spcBef>
                <a:spcPts val="0"/>
              </a:spcBef>
              <a:spcAft>
                <a:spcPts val="0"/>
              </a:spcAft>
              <a:buNone/>
            </a:pPr>
            <a:r>
              <a:t/>
            </a:r>
            <a:endParaRPr sz="1000">
              <a:solidFill>
                <a:schemeClr val="dk1"/>
              </a:solidFill>
              <a:latin typeface="Alegreya Sans Medium"/>
              <a:ea typeface="Alegreya Sans Medium"/>
              <a:cs typeface="Alegreya Sans Medium"/>
              <a:sym typeface="Alegreya Sans Medium"/>
            </a:endParaRPr>
          </a:p>
          <a:p>
            <a:pPr indent="0" lvl="0" marL="0" rtl="0" algn="l">
              <a:lnSpc>
                <a:spcPct val="115000"/>
              </a:lnSpc>
              <a:spcBef>
                <a:spcPts val="0"/>
              </a:spcBef>
              <a:spcAft>
                <a:spcPts val="0"/>
              </a:spcAft>
              <a:buNone/>
            </a:pPr>
            <a:r>
              <a:rPr b="1" lang="en" sz="1200">
                <a:solidFill>
                  <a:srgbClr val="0000FF"/>
                </a:solidFill>
                <a:latin typeface="Alegreya Sans"/>
                <a:ea typeface="Alegreya Sans"/>
                <a:cs typeface="Alegreya Sans"/>
                <a:sym typeface="Alegreya Sans"/>
              </a:rPr>
              <a:t>Financial Capital</a:t>
            </a:r>
            <a:endParaRPr b="1" sz="1200">
              <a:solidFill>
                <a:srgbClr val="0000FF"/>
              </a:solidFill>
              <a:latin typeface="Alegreya Sans"/>
              <a:ea typeface="Alegreya Sans"/>
              <a:cs typeface="Alegreya Sans"/>
              <a:sym typeface="Alegreya Sans"/>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Maintaining accurate compliance documentation can be challenging.</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Insufficient support can create barriers to compliance and pitching.</a:t>
            </a:r>
            <a:endParaRPr sz="1000">
              <a:solidFill>
                <a:schemeClr val="dk1"/>
              </a:solidFill>
              <a:latin typeface="Alegreya Sans Medium"/>
              <a:ea typeface="Alegreya Sans Medium"/>
              <a:cs typeface="Alegreya Sans Medium"/>
              <a:sym typeface="Alegreya Sans Medium"/>
            </a:endParaRPr>
          </a:p>
          <a:p>
            <a:pPr indent="0" lvl="0" marL="457200" rtl="0" algn="l">
              <a:lnSpc>
                <a:spcPct val="115000"/>
              </a:lnSpc>
              <a:spcBef>
                <a:spcPts val="0"/>
              </a:spcBef>
              <a:spcAft>
                <a:spcPts val="0"/>
              </a:spcAft>
              <a:buNone/>
            </a:pPr>
            <a:r>
              <a:t/>
            </a:r>
            <a:endParaRPr sz="1000">
              <a:solidFill>
                <a:schemeClr val="dk1"/>
              </a:solidFill>
              <a:latin typeface="Alegreya Sans Medium"/>
              <a:ea typeface="Alegreya Sans Medium"/>
              <a:cs typeface="Alegreya Sans Medium"/>
              <a:sym typeface="Alegreya Sans Medium"/>
            </a:endParaRPr>
          </a:p>
          <a:p>
            <a:pPr indent="0" lvl="0" marL="0" rtl="0" algn="l">
              <a:lnSpc>
                <a:spcPct val="115000"/>
              </a:lnSpc>
              <a:spcBef>
                <a:spcPts val="0"/>
              </a:spcBef>
              <a:spcAft>
                <a:spcPts val="0"/>
              </a:spcAft>
              <a:buNone/>
            </a:pPr>
            <a:r>
              <a:rPr b="1" lang="en" sz="1200">
                <a:solidFill>
                  <a:srgbClr val="0000FF"/>
                </a:solidFill>
                <a:latin typeface="Alegreya Sans"/>
                <a:ea typeface="Alegreya Sans"/>
                <a:cs typeface="Alegreya Sans"/>
                <a:sym typeface="Alegreya Sans"/>
              </a:rPr>
              <a:t>Social Capital</a:t>
            </a:r>
            <a:endParaRPr b="1" sz="1200">
              <a:solidFill>
                <a:srgbClr val="0000FF"/>
              </a:solidFill>
              <a:latin typeface="Alegreya Sans"/>
              <a:ea typeface="Alegreya Sans"/>
              <a:cs typeface="Alegreya Sans"/>
              <a:sym typeface="Alegreya Sans"/>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Communication between researchers and administration might be poor.</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Misunderstandings among project managers and researchers may occur.</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Poor coordination among finance and research units can cause delays.</a:t>
            </a:r>
            <a:endParaRPr sz="1000">
              <a:solidFill>
                <a:schemeClr val="dk1"/>
              </a:solidFill>
              <a:latin typeface="Alegreya Sans Medium"/>
              <a:ea typeface="Alegreya Sans Medium"/>
              <a:cs typeface="Alegreya Sans Medium"/>
              <a:sym typeface="Alegreya Sans Medium"/>
            </a:endParaRPr>
          </a:p>
          <a:p>
            <a:pPr indent="-177800" lvl="0" marL="28575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Ineffective feedback mechanisms can slow down issue resolution.</a:t>
            </a:r>
            <a:endParaRPr sz="1000">
              <a:solidFill>
                <a:schemeClr val="dk1"/>
              </a:solidFill>
              <a:latin typeface="Alegreya Sans Medium"/>
              <a:ea typeface="Alegreya Sans Medium"/>
              <a:cs typeface="Alegreya Sans Medium"/>
              <a:sym typeface="Alegreya Sans Medium"/>
            </a:endParaRPr>
          </a:p>
        </p:txBody>
      </p:sp>
      <p:sp>
        <p:nvSpPr>
          <p:cNvPr id="259" name="Google Shape;259;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and Issues</a:t>
            </a:r>
            <a:endParaRPr/>
          </a:p>
        </p:txBody>
      </p:sp>
      <p:sp>
        <p:nvSpPr>
          <p:cNvPr id="260" name="Google Shape;260;p28"/>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sp>
        <p:nvSpPr>
          <p:cNvPr id="261" name="Google Shape;261;p28"/>
          <p:cNvSpPr txBox="1"/>
          <p:nvPr/>
        </p:nvSpPr>
        <p:spPr>
          <a:xfrm>
            <a:off x="4501875" y="1168850"/>
            <a:ext cx="3868200" cy="3480900"/>
          </a:xfrm>
          <a:prstGeom prst="rect">
            <a:avLst/>
          </a:prstGeom>
          <a:noFill/>
          <a:ln>
            <a:noFill/>
          </a:ln>
        </p:spPr>
        <p:txBody>
          <a:bodyPr anchorCtr="0" anchor="t" bIns="91425" lIns="91425" spcFirstLastPara="1" rIns="0" wrap="square" tIns="91425">
            <a:noAutofit/>
          </a:bodyPr>
          <a:lstStyle/>
          <a:p>
            <a:pPr indent="0" lvl="0" marL="0" rtl="0" algn="l">
              <a:lnSpc>
                <a:spcPct val="115000"/>
              </a:lnSpc>
              <a:spcBef>
                <a:spcPts val="0"/>
              </a:spcBef>
              <a:spcAft>
                <a:spcPts val="0"/>
              </a:spcAft>
              <a:buNone/>
            </a:pPr>
            <a:r>
              <a:rPr b="1" lang="en" sz="1200">
                <a:solidFill>
                  <a:srgbClr val="0000FF"/>
                </a:solidFill>
                <a:latin typeface="Alegreya Sans"/>
                <a:ea typeface="Alegreya Sans"/>
                <a:cs typeface="Alegreya Sans"/>
                <a:sym typeface="Alegreya Sans"/>
              </a:rPr>
              <a:t>Institutional Capital</a:t>
            </a:r>
            <a:endParaRPr b="1" sz="1200">
              <a:solidFill>
                <a:srgbClr val="0000FF"/>
              </a:solidFill>
              <a:latin typeface="Alegreya Sans"/>
              <a:ea typeface="Alegreya Sans"/>
              <a:cs typeface="Alegreya Sans"/>
              <a:sym typeface="Alegreya Sans"/>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Complex university processes can slow down R&amp;D approvals.</a:t>
            </a:r>
            <a:endParaRPr sz="1000">
              <a:solidFill>
                <a:schemeClr val="dk1"/>
              </a:solidFill>
              <a:latin typeface="Alegreya Sans Medium"/>
              <a:ea typeface="Alegreya Sans Medium"/>
              <a:cs typeface="Alegreya Sans Medium"/>
              <a:sym typeface="Alegreya Sans Medium"/>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Approval delays can affect project start times.</a:t>
            </a:r>
            <a:endParaRPr sz="1000">
              <a:solidFill>
                <a:schemeClr val="dk1"/>
              </a:solidFill>
              <a:latin typeface="Alegreya Sans Medium"/>
              <a:ea typeface="Alegreya Sans Medium"/>
              <a:cs typeface="Alegreya Sans Medium"/>
              <a:sym typeface="Alegreya Sans Medium"/>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Resistance to adopting new processes and compliance.</a:t>
            </a:r>
            <a:endParaRPr sz="1000">
              <a:solidFill>
                <a:schemeClr val="dk1"/>
              </a:solidFill>
              <a:latin typeface="Alegreya Sans Medium"/>
              <a:ea typeface="Alegreya Sans Medium"/>
              <a:cs typeface="Alegreya Sans Medium"/>
              <a:sym typeface="Alegreya Sans Medium"/>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Busy schedules make it hard for researchers to comply.</a:t>
            </a:r>
            <a:endParaRPr sz="1000">
              <a:solidFill>
                <a:schemeClr val="dk1"/>
              </a:solidFill>
              <a:latin typeface="Alegreya Sans Medium"/>
              <a:ea typeface="Alegreya Sans Medium"/>
              <a:cs typeface="Alegreya Sans Medium"/>
              <a:sym typeface="Alegreya Sans Medium"/>
            </a:endParaRPr>
          </a:p>
          <a:p>
            <a:pPr indent="0" lvl="0" marL="457200" rtl="0" algn="l">
              <a:lnSpc>
                <a:spcPct val="115000"/>
              </a:lnSpc>
              <a:spcBef>
                <a:spcPts val="0"/>
              </a:spcBef>
              <a:spcAft>
                <a:spcPts val="0"/>
              </a:spcAft>
              <a:buNone/>
            </a:pPr>
            <a:r>
              <a:t/>
            </a:r>
            <a:endParaRPr sz="1000">
              <a:solidFill>
                <a:schemeClr val="dk1"/>
              </a:solidFill>
              <a:latin typeface="Alegreya Sans Medium"/>
              <a:ea typeface="Alegreya Sans Medium"/>
              <a:cs typeface="Alegreya Sans Medium"/>
              <a:sym typeface="Alegreya Sans Medium"/>
            </a:endParaRPr>
          </a:p>
          <a:p>
            <a:pPr indent="0" lvl="0" marL="0" rtl="0" algn="l">
              <a:lnSpc>
                <a:spcPct val="115000"/>
              </a:lnSpc>
              <a:spcBef>
                <a:spcPts val="0"/>
              </a:spcBef>
              <a:spcAft>
                <a:spcPts val="0"/>
              </a:spcAft>
              <a:buNone/>
            </a:pPr>
            <a:r>
              <a:rPr b="1" lang="en" sz="1200">
                <a:solidFill>
                  <a:srgbClr val="0000FF"/>
                </a:solidFill>
                <a:latin typeface="Alegreya Sans"/>
                <a:ea typeface="Alegreya Sans"/>
                <a:cs typeface="Alegreya Sans"/>
                <a:sym typeface="Alegreya Sans"/>
              </a:rPr>
              <a:t>Cultural Capital</a:t>
            </a:r>
            <a:endParaRPr b="1" sz="1200">
              <a:solidFill>
                <a:srgbClr val="0000FF"/>
              </a:solidFill>
              <a:latin typeface="Alegreya Sans"/>
              <a:ea typeface="Alegreya Sans"/>
              <a:cs typeface="Alegreya Sans"/>
              <a:sym typeface="Alegreya Sans"/>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Adopting new processes and compliance measures may face resistance.</a:t>
            </a:r>
            <a:endParaRPr sz="1000">
              <a:solidFill>
                <a:schemeClr val="dk1"/>
              </a:solidFill>
              <a:latin typeface="Alegreya Sans Medium"/>
              <a:ea typeface="Alegreya Sans Medium"/>
              <a:cs typeface="Alegreya Sans Medium"/>
              <a:sym typeface="Alegreya Sans Medium"/>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Lack of successful case studies reduces motivation.</a:t>
            </a:r>
            <a:endParaRPr sz="1000">
              <a:solidFill>
                <a:schemeClr val="dk1"/>
              </a:solidFill>
              <a:latin typeface="Alegreya Sans Medium"/>
              <a:ea typeface="Alegreya Sans Medium"/>
              <a:cs typeface="Alegreya Sans Medium"/>
              <a:sym typeface="Alegreya Sans Medium"/>
            </a:endParaRPr>
          </a:p>
          <a:p>
            <a:pPr indent="0" lvl="0" marL="457200" rtl="0" algn="l">
              <a:lnSpc>
                <a:spcPct val="115000"/>
              </a:lnSpc>
              <a:spcBef>
                <a:spcPts val="0"/>
              </a:spcBef>
              <a:spcAft>
                <a:spcPts val="0"/>
              </a:spcAft>
              <a:buNone/>
            </a:pPr>
            <a:r>
              <a:t/>
            </a:r>
            <a:endParaRPr sz="1000">
              <a:solidFill>
                <a:schemeClr val="dk1"/>
              </a:solidFill>
              <a:latin typeface="Alegreya Sans Medium"/>
              <a:ea typeface="Alegreya Sans Medium"/>
              <a:cs typeface="Alegreya Sans Medium"/>
              <a:sym typeface="Alegreya Sans Medium"/>
            </a:endParaRPr>
          </a:p>
          <a:p>
            <a:pPr indent="0" lvl="0" marL="0" rtl="0" algn="l">
              <a:lnSpc>
                <a:spcPct val="115000"/>
              </a:lnSpc>
              <a:spcBef>
                <a:spcPts val="0"/>
              </a:spcBef>
              <a:spcAft>
                <a:spcPts val="0"/>
              </a:spcAft>
              <a:buNone/>
            </a:pPr>
            <a:r>
              <a:rPr b="1" lang="en" sz="1200">
                <a:solidFill>
                  <a:srgbClr val="0000FF"/>
                </a:solidFill>
                <a:latin typeface="Alegreya Sans"/>
                <a:ea typeface="Alegreya Sans"/>
                <a:cs typeface="Alegreya Sans"/>
                <a:sym typeface="Alegreya Sans"/>
              </a:rPr>
              <a:t>Technological Capital</a:t>
            </a:r>
            <a:endParaRPr b="1" sz="1200">
              <a:solidFill>
                <a:srgbClr val="0000FF"/>
              </a:solidFill>
              <a:latin typeface="Alegreya Sans"/>
              <a:ea typeface="Alegreya Sans"/>
              <a:cs typeface="Alegreya Sans"/>
              <a:sym typeface="Alegreya Sans"/>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Insufficient training on pitching and tax benefits.</a:t>
            </a:r>
            <a:endParaRPr sz="1000">
              <a:solidFill>
                <a:schemeClr val="dk1"/>
              </a:solidFill>
              <a:latin typeface="Alegreya Sans Medium"/>
              <a:ea typeface="Alegreya Sans Medium"/>
              <a:cs typeface="Alegreya Sans Medium"/>
              <a:sym typeface="Alegreya Sans Medium"/>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Lack of training on DTD compliance and pitching.</a:t>
            </a:r>
            <a:endParaRPr sz="1000">
              <a:solidFill>
                <a:schemeClr val="dk1"/>
              </a:solidFill>
              <a:latin typeface="Alegreya Sans Medium"/>
              <a:ea typeface="Alegreya Sans Medium"/>
              <a:cs typeface="Alegreya Sans Medium"/>
              <a:sym typeface="Alegreya Sans Medium"/>
            </a:endParaRPr>
          </a:p>
          <a:p>
            <a:pPr indent="0" lvl="0" marL="0" rtl="0" algn="l">
              <a:lnSpc>
                <a:spcPct val="115000"/>
              </a:lnSpc>
              <a:spcBef>
                <a:spcPts val="0"/>
              </a:spcBef>
              <a:spcAft>
                <a:spcPts val="0"/>
              </a:spcAft>
              <a:buNone/>
            </a:pPr>
            <a:r>
              <a:t/>
            </a:r>
            <a:endParaRPr sz="1000">
              <a:solidFill>
                <a:schemeClr val="dk1"/>
              </a:solidFill>
              <a:latin typeface="Alegreya Sans Medium"/>
              <a:ea typeface="Alegreya Sans Medium"/>
              <a:cs typeface="Alegreya Sans Medium"/>
              <a:sym typeface="Alegreya Sans Medium"/>
            </a:endParaRPr>
          </a:p>
          <a:p>
            <a:pPr indent="0" lvl="0" marL="0" rtl="0" algn="l">
              <a:lnSpc>
                <a:spcPct val="115000"/>
              </a:lnSpc>
              <a:spcBef>
                <a:spcPts val="0"/>
              </a:spcBef>
              <a:spcAft>
                <a:spcPts val="0"/>
              </a:spcAft>
              <a:buNone/>
            </a:pPr>
            <a:r>
              <a:rPr b="1" lang="en" sz="1200">
                <a:solidFill>
                  <a:srgbClr val="0000FF"/>
                </a:solidFill>
                <a:latin typeface="Alegreya Sans"/>
                <a:ea typeface="Alegreya Sans"/>
                <a:cs typeface="Alegreya Sans"/>
                <a:sym typeface="Alegreya Sans"/>
              </a:rPr>
              <a:t>Physical Capital</a:t>
            </a:r>
            <a:endParaRPr b="1" sz="1200">
              <a:solidFill>
                <a:srgbClr val="0000FF"/>
              </a:solidFill>
              <a:latin typeface="Alegreya Sans"/>
              <a:ea typeface="Alegreya Sans"/>
              <a:cs typeface="Alegreya Sans"/>
              <a:sym typeface="Alegreya Sans"/>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Administrative support might be delayed or inefficient.</a:t>
            </a:r>
            <a:endParaRPr sz="1000">
              <a:solidFill>
                <a:schemeClr val="dk1"/>
              </a:solidFill>
              <a:latin typeface="Alegreya Sans Medium"/>
              <a:ea typeface="Alegreya Sans Medium"/>
              <a:cs typeface="Alegreya Sans Medium"/>
              <a:sym typeface="Alegreya Sans Medium"/>
            </a:endParaRPr>
          </a:p>
          <a:p>
            <a:pPr indent="-177800" lvl="0" marL="457200" rtl="0" algn="l">
              <a:lnSpc>
                <a:spcPct val="115000"/>
              </a:lnSpc>
              <a:spcBef>
                <a:spcPts val="0"/>
              </a:spcBef>
              <a:spcAft>
                <a:spcPts val="0"/>
              </a:spcAft>
              <a:buClr>
                <a:schemeClr val="dk1"/>
              </a:buClr>
              <a:buSzPts val="1000"/>
              <a:buFont typeface="Alegreya Sans Medium"/>
              <a:buChar char="➢"/>
            </a:pPr>
            <a:r>
              <a:rPr lang="en" sz="1000">
                <a:solidFill>
                  <a:schemeClr val="dk1"/>
                </a:solidFill>
                <a:latin typeface="Alegreya Sans Medium"/>
                <a:ea typeface="Alegreya Sans Medium"/>
                <a:cs typeface="Alegreya Sans Medium"/>
                <a:sym typeface="Alegreya Sans Medium"/>
              </a:rPr>
              <a:t>Slow financial transactions can impact project management.</a:t>
            </a:r>
            <a:endParaRPr sz="1000">
              <a:solidFill>
                <a:schemeClr val="dk1"/>
              </a:solidFill>
              <a:latin typeface="Alegreya Sans Medium"/>
              <a:ea typeface="Alegreya Sans Medium"/>
              <a:cs typeface="Alegreya Sans Medium"/>
              <a:sym typeface="Alegreya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pic>
        <p:nvPicPr>
          <p:cNvPr id="266" name="Google Shape;266;p29"/>
          <p:cNvPicPr preferRelativeResize="0"/>
          <p:nvPr/>
        </p:nvPicPr>
        <p:blipFill>
          <a:blip r:embed="rId3">
            <a:alphaModFix/>
          </a:blip>
          <a:stretch>
            <a:fillRect/>
          </a:stretch>
        </p:blipFill>
        <p:spPr>
          <a:xfrm>
            <a:off x="473937" y="230475"/>
            <a:ext cx="8196125" cy="4682551"/>
          </a:xfrm>
          <a:prstGeom prst="rect">
            <a:avLst/>
          </a:prstGeom>
          <a:noFill/>
          <a:ln>
            <a:noFill/>
          </a:ln>
        </p:spPr>
      </p:pic>
      <p:sp>
        <p:nvSpPr>
          <p:cNvPr id="267" name="Google Shape;267;p29"/>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Findings &amp; Results</a:t>
            </a:r>
            <a:endParaRPr/>
          </a:p>
        </p:txBody>
      </p:sp>
      <p:sp>
        <p:nvSpPr>
          <p:cNvPr id="273" name="Google Shape;273;p30"/>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sp>
        <p:nvSpPr>
          <p:cNvPr id="274" name="Google Shape;274;p30"/>
          <p:cNvSpPr txBox="1"/>
          <p:nvPr/>
        </p:nvSpPr>
        <p:spPr>
          <a:xfrm>
            <a:off x="713250" y="1168975"/>
            <a:ext cx="6182400" cy="3875400"/>
          </a:xfrm>
          <a:prstGeom prst="rect">
            <a:avLst/>
          </a:prstGeom>
          <a:noFill/>
          <a:ln>
            <a:noFill/>
          </a:ln>
        </p:spPr>
        <p:txBody>
          <a:bodyPr anchorCtr="0" anchor="t" bIns="91425" lIns="91425" spcFirstLastPara="1" rIns="0" wrap="square" tIns="91425">
            <a:noAutofit/>
          </a:bodyPr>
          <a:lstStyle/>
          <a:p>
            <a:pPr indent="0" lvl="0" marL="0" rtl="0" algn="just">
              <a:lnSpc>
                <a:spcPct val="115000"/>
              </a:lnSpc>
              <a:spcBef>
                <a:spcPts val="0"/>
              </a:spcBef>
              <a:spcAft>
                <a:spcPts val="0"/>
              </a:spcAft>
              <a:buNone/>
            </a:pPr>
            <a:r>
              <a:rPr lang="en" sz="1300">
                <a:solidFill>
                  <a:schemeClr val="dk1"/>
                </a:solidFill>
                <a:latin typeface="Alegreya Sans Medium"/>
                <a:ea typeface="Alegreya Sans Medium"/>
                <a:cs typeface="Alegreya Sans Medium"/>
                <a:sym typeface="Alegreya Sans Medium"/>
              </a:rPr>
              <a:t>To address issues discussed earlier,  UTM has refined the Double Tax Deduction (DTD) processes at UTM including: </a:t>
            </a:r>
            <a:endParaRPr sz="1300">
              <a:solidFill>
                <a:schemeClr val="dk1"/>
              </a:solidFill>
              <a:latin typeface="Alegreya Sans Medium"/>
              <a:ea typeface="Alegreya Sans Medium"/>
              <a:cs typeface="Alegreya Sans Medium"/>
              <a:sym typeface="Alegreya Sans Medium"/>
            </a:endParaRPr>
          </a:p>
          <a:p>
            <a:pPr indent="0" lvl="0" marL="0" rtl="0" algn="just">
              <a:lnSpc>
                <a:spcPct val="115000"/>
              </a:lnSpc>
              <a:spcBef>
                <a:spcPts val="0"/>
              </a:spcBef>
              <a:spcAft>
                <a:spcPts val="0"/>
              </a:spcAft>
              <a:buNone/>
            </a:pPr>
            <a:r>
              <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AutoNum type="arabicPeriod"/>
            </a:pPr>
            <a:r>
              <a:rPr lang="en" sz="1300">
                <a:solidFill>
                  <a:schemeClr val="dk1"/>
                </a:solidFill>
                <a:latin typeface="Alegreya Sans Medium"/>
                <a:ea typeface="Alegreya Sans Medium"/>
                <a:cs typeface="Alegreya Sans Medium"/>
                <a:sym typeface="Alegreya Sans Medium"/>
              </a:rPr>
              <a:t>Officers are trained to become experts on the criteria for DTD and to conduct effective awareness and interactive sessions with stakeholders, including researchers and industrial collaborators.</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AutoNum type="arabicPeriod"/>
            </a:pPr>
            <a:r>
              <a:rPr lang="en" sz="1300">
                <a:solidFill>
                  <a:schemeClr val="dk1"/>
                </a:solidFill>
                <a:latin typeface="Alegreya Sans Medium"/>
                <a:ea typeface="Alegreya Sans Medium"/>
                <a:cs typeface="Alegreya Sans Medium"/>
                <a:sym typeface="Alegreya Sans Medium"/>
              </a:rPr>
              <a:t>Researchers submit their applications through a centralized online form managed by the UTM Research Management Centre (RMC).</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AutoNum type="arabicPeriod"/>
            </a:pPr>
            <a:r>
              <a:rPr lang="en" sz="1300">
                <a:solidFill>
                  <a:schemeClr val="dk1"/>
                </a:solidFill>
                <a:latin typeface="Alegreya Sans Medium"/>
                <a:ea typeface="Alegreya Sans Medium"/>
                <a:cs typeface="Alegreya Sans Medium"/>
                <a:sym typeface="Alegreya Sans Medium"/>
              </a:rPr>
              <a:t>An appointed panel of experts reviews application submissions to ensure compliance with ITA 1967 Section 34B, allowing only qualified S&amp;T R&amp;D applications to proceed to project commencement.</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AutoNum type="arabicPeriod"/>
            </a:pPr>
            <a:r>
              <a:rPr lang="en" sz="1300">
                <a:solidFill>
                  <a:schemeClr val="dk1"/>
                </a:solidFill>
                <a:latin typeface="Alegreya Sans Medium"/>
                <a:ea typeface="Alegreya Sans Medium"/>
                <a:cs typeface="Alegreya Sans Medium"/>
                <a:sym typeface="Alegreya Sans Medium"/>
              </a:rPr>
              <a:t>The RMC manages and oversees all records related to expenses and research activities funded by industry or eligible companies.</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AutoNum type="arabicPeriod"/>
            </a:pPr>
            <a:r>
              <a:rPr lang="en" sz="1300">
                <a:solidFill>
                  <a:schemeClr val="dk1"/>
                </a:solidFill>
                <a:latin typeface="Alegreya Sans Medium"/>
                <a:ea typeface="Alegreya Sans Medium"/>
                <a:cs typeface="Alegreya Sans Medium"/>
                <a:sym typeface="Alegreya Sans Medium"/>
              </a:rPr>
              <a:t>Companies transfer funds to the UTM RMC following project registration, and receipts are issued by the RMC.</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AutoNum type="arabicPeriod"/>
            </a:pPr>
            <a:r>
              <a:rPr lang="en" sz="1300">
                <a:solidFill>
                  <a:schemeClr val="dk1"/>
                </a:solidFill>
                <a:latin typeface="Alegreya Sans Medium"/>
                <a:ea typeface="Alegreya Sans Medium"/>
                <a:cs typeface="Alegreya Sans Medium"/>
                <a:sym typeface="Alegreya Sans Medium"/>
              </a:rPr>
              <a:t>The RMC monitors projects according to the approved proposal, and companies apply for DTD from the IRB Malaysia for their accrued expenses during the year.</a:t>
            </a:r>
            <a:endParaRPr sz="1300">
              <a:solidFill>
                <a:schemeClr val="dk1"/>
              </a:solidFill>
              <a:latin typeface="Alegreya Sans Medium"/>
              <a:ea typeface="Alegreya Sans Medium"/>
              <a:cs typeface="Alegreya Sans Medium"/>
              <a:sym typeface="Alegreya Sans Medium"/>
            </a:endParaRPr>
          </a:p>
        </p:txBody>
      </p:sp>
      <p:pic>
        <p:nvPicPr>
          <p:cNvPr id="275" name="Google Shape;275;p30"/>
          <p:cNvPicPr preferRelativeResize="0"/>
          <p:nvPr/>
        </p:nvPicPr>
        <p:blipFill>
          <a:blip r:embed="rId3">
            <a:alphaModFix/>
          </a:blip>
          <a:stretch>
            <a:fillRect/>
          </a:stretch>
        </p:blipFill>
        <p:spPr>
          <a:xfrm>
            <a:off x="7099525" y="1706750"/>
            <a:ext cx="2044476" cy="2639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31"/>
          <p:cNvSpPr txBox="1"/>
          <p:nvPr/>
        </p:nvSpPr>
        <p:spPr>
          <a:xfrm>
            <a:off x="713250" y="1168975"/>
            <a:ext cx="7490400" cy="3722400"/>
          </a:xfrm>
          <a:prstGeom prst="rect">
            <a:avLst/>
          </a:prstGeom>
          <a:noFill/>
          <a:ln>
            <a:noFill/>
          </a:ln>
        </p:spPr>
        <p:txBody>
          <a:bodyPr anchorCtr="0" anchor="t" bIns="91425" lIns="91425" spcFirstLastPara="1" rIns="0" wrap="square" tIns="91425">
            <a:noAutofit/>
          </a:bodyPr>
          <a:lstStyle/>
          <a:p>
            <a:pPr indent="0" lvl="0" marL="0" rtl="0" algn="just">
              <a:lnSpc>
                <a:spcPct val="115000"/>
              </a:lnSpc>
              <a:spcBef>
                <a:spcPts val="0"/>
              </a:spcBef>
              <a:spcAft>
                <a:spcPts val="0"/>
              </a:spcAft>
              <a:buNone/>
            </a:pPr>
            <a:r>
              <a:rPr b="1" lang="en" sz="1500">
                <a:solidFill>
                  <a:schemeClr val="dk1"/>
                </a:solidFill>
                <a:latin typeface="Alegreya Sans"/>
                <a:ea typeface="Alegreya Sans"/>
                <a:cs typeface="Alegreya Sans"/>
                <a:sym typeface="Alegreya Sans"/>
              </a:rPr>
              <a:t>Conclusion</a:t>
            </a:r>
            <a:r>
              <a:rPr lang="en" sz="1300">
                <a:solidFill>
                  <a:schemeClr val="dk1"/>
                </a:solidFill>
                <a:latin typeface="Alegreya Sans Medium"/>
                <a:ea typeface="Alegreya Sans Medium"/>
                <a:cs typeface="Alegreya Sans Medium"/>
                <a:sym typeface="Alegreya Sans Medium"/>
              </a:rPr>
              <a:t>:</a:t>
            </a:r>
            <a:endParaRPr sz="1300">
              <a:solidFill>
                <a:schemeClr val="dk1"/>
              </a:solidFill>
              <a:latin typeface="Alegreya Sans Medium"/>
              <a:ea typeface="Alegreya Sans Medium"/>
              <a:cs typeface="Alegreya Sans Medium"/>
              <a:sym typeface="Alegreya Sans Medium"/>
            </a:endParaRPr>
          </a:p>
          <a:p>
            <a:pPr indent="0" lvl="0" marL="457200" rtl="0" algn="just">
              <a:lnSpc>
                <a:spcPct val="115000"/>
              </a:lnSpc>
              <a:spcBef>
                <a:spcPts val="0"/>
              </a:spcBef>
              <a:spcAft>
                <a:spcPts val="0"/>
              </a:spcAft>
              <a:buNone/>
            </a:pPr>
            <a:r>
              <a:t/>
            </a:r>
            <a:endParaRPr sz="1300">
              <a:solidFill>
                <a:schemeClr val="dk1"/>
              </a:solidFill>
              <a:latin typeface="Alegreya Sans Medium"/>
              <a:ea typeface="Alegreya Sans Medium"/>
              <a:cs typeface="Alegreya Sans Medium"/>
              <a:sym typeface="Alegreya Sans Medium"/>
            </a:endParaRPr>
          </a:p>
          <a:p>
            <a:pPr indent="0" lvl="0" marL="457200" rtl="0" algn="just">
              <a:lnSpc>
                <a:spcPct val="115000"/>
              </a:lnSpc>
              <a:spcBef>
                <a:spcPts val="0"/>
              </a:spcBef>
              <a:spcAft>
                <a:spcPts val="0"/>
              </a:spcAft>
              <a:buNone/>
            </a:pPr>
            <a:r>
              <a:rPr lang="en" sz="1300">
                <a:solidFill>
                  <a:schemeClr val="dk1"/>
                </a:solidFill>
                <a:latin typeface="Alegreya Sans Medium"/>
                <a:ea typeface="Alegreya Sans Medium"/>
                <a:cs typeface="Alegreya Sans Medium"/>
                <a:sym typeface="Alegreya Sans Medium"/>
              </a:rPr>
              <a:t>The study reveals that while UTM has improved its Double Tax Deduction (DTD) processes through enhanced training, centralized applications, and rigorous compliance checks, challenges remain in knowledge transfer and communication, which are crucial for gaining industry trust.</a:t>
            </a:r>
            <a:endParaRPr sz="1300">
              <a:solidFill>
                <a:schemeClr val="dk1"/>
              </a:solidFill>
              <a:latin typeface="Alegreya Sans Medium"/>
              <a:ea typeface="Alegreya Sans Medium"/>
              <a:cs typeface="Alegreya Sans Medium"/>
              <a:sym typeface="Alegreya Sans Medium"/>
            </a:endParaRPr>
          </a:p>
          <a:p>
            <a:pPr indent="0" lvl="0" marL="457200" rtl="0" algn="just">
              <a:lnSpc>
                <a:spcPct val="115000"/>
              </a:lnSpc>
              <a:spcBef>
                <a:spcPts val="0"/>
              </a:spcBef>
              <a:spcAft>
                <a:spcPts val="0"/>
              </a:spcAft>
              <a:buNone/>
            </a:pPr>
            <a:r>
              <a:t/>
            </a:r>
            <a:endParaRPr sz="1300">
              <a:solidFill>
                <a:schemeClr val="dk1"/>
              </a:solidFill>
              <a:latin typeface="Alegreya Sans Medium"/>
              <a:ea typeface="Alegreya Sans Medium"/>
              <a:cs typeface="Alegreya Sans Medium"/>
              <a:sym typeface="Alegreya Sans Medium"/>
            </a:endParaRPr>
          </a:p>
          <a:p>
            <a:pPr indent="0" lvl="0" marL="0" rtl="0" algn="just">
              <a:lnSpc>
                <a:spcPct val="115000"/>
              </a:lnSpc>
              <a:spcBef>
                <a:spcPts val="0"/>
              </a:spcBef>
              <a:spcAft>
                <a:spcPts val="0"/>
              </a:spcAft>
              <a:buNone/>
            </a:pPr>
            <a:r>
              <a:rPr b="1" lang="en" sz="1500">
                <a:solidFill>
                  <a:schemeClr val="dk1"/>
                </a:solidFill>
                <a:latin typeface="Alegreya Sans"/>
                <a:ea typeface="Alegreya Sans"/>
                <a:cs typeface="Alegreya Sans"/>
                <a:sym typeface="Alegreya Sans"/>
              </a:rPr>
              <a:t>Recommendations on DTD to Other Research  Institutions</a:t>
            </a:r>
            <a:r>
              <a:rPr lang="en" sz="1300">
                <a:solidFill>
                  <a:schemeClr val="dk1"/>
                </a:solidFill>
                <a:latin typeface="Alegreya Sans Medium"/>
                <a:ea typeface="Alegreya Sans Medium"/>
                <a:cs typeface="Alegreya Sans Medium"/>
                <a:sym typeface="Alegreya Sans Medium"/>
              </a:rPr>
              <a:t>:</a:t>
            </a:r>
            <a:endParaRPr sz="1300">
              <a:solidFill>
                <a:schemeClr val="dk1"/>
              </a:solidFill>
              <a:latin typeface="Alegreya Sans Medium"/>
              <a:ea typeface="Alegreya Sans Medium"/>
              <a:cs typeface="Alegreya Sans Medium"/>
              <a:sym typeface="Alegreya Sans Medium"/>
            </a:endParaRPr>
          </a:p>
          <a:p>
            <a:pPr indent="0" lvl="0" marL="457200" rtl="0" algn="just">
              <a:lnSpc>
                <a:spcPct val="115000"/>
              </a:lnSpc>
              <a:spcBef>
                <a:spcPts val="0"/>
              </a:spcBef>
              <a:spcAft>
                <a:spcPts val="0"/>
              </a:spcAft>
              <a:buNone/>
            </a:pPr>
            <a:r>
              <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Char char="●"/>
            </a:pPr>
            <a:r>
              <a:rPr lang="en" sz="1300">
                <a:solidFill>
                  <a:schemeClr val="dk1"/>
                </a:solidFill>
                <a:latin typeface="Alegreya Sans Medium"/>
                <a:ea typeface="Alegreya Sans Medium"/>
                <a:cs typeface="Alegreya Sans Medium"/>
                <a:sym typeface="Alegreya Sans Medium"/>
              </a:rPr>
              <a:t>Expand training programs for officers and researchers on DTD benefits and compliance requirements.</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Char char="●"/>
            </a:pPr>
            <a:r>
              <a:rPr lang="en" sz="1300">
                <a:solidFill>
                  <a:schemeClr val="dk1"/>
                </a:solidFill>
                <a:latin typeface="Alegreya Sans Medium"/>
                <a:ea typeface="Alegreya Sans Medium"/>
                <a:cs typeface="Alegreya Sans Medium"/>
                <a:sym typeface="Alegreya Sans Medium"/>
              </a:rPr>
              <a:t>Improve communication channels between researchers, administration, and industry partners to enhance collaboration and understanding.</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Char char="●"/>
            </a:pPr>
            <a:r>
              <a:rPr lang="en" sz="1300">
                <a:solidFill>
                  <a:schemeClr val="dk1"/>
                </a:solidFill>
                <a:latin typeface="Alegreya Sans Medium"/>
                <a:ea typeface="Alegreya Sans Medium"/>
                <a:cs typeface="Alegreya Sans Medium"/>
                <a:sym typeface="Alegreya Sans Medium"/>
              </a:rPr>
              <a:t>Simplify application and compliance procedures, providing clear guidelines to reduce complexity.</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Char char="●"/>
            </a:pPr>
            <a:r>
              <a:rPr lang="en" sz="1300">
                <a:solidFill>
                  <a:schemeClr val="dk1"/>
                </a:solidFill>
                <a:latin typeface="Alegreya Sans Medium"/>
                <a:ea typeface="Alegreya Sans Medium"/>
                <a:cs typeface="Alegreya Sans Medium"/>
                <a:sym typeface="Alegreya Sans Medium"/>
              </a:rPr>
              <a:t>Promote successful case studies to demonstrate DTD benefits and motivate stakeholders.</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Char char="●"/>
            </a:pPr>
            <a:r>
              <a:rPr lang="en" sz="1300">
                <a:solidFill>
                  <a:schemeClr val="dk1"/>
                </a:solidFill>
                <a:latin typeface="Alegreya Sans Medium"/>
                <a:ea typeface="Alegreya Sans Medium"/>
                <a:cs typeface="Alegreya Sans Medium"/>
                <a:sym typeface="Alegreya Sans Medium"/>
              </a:rPr>
              <a:t>Implement continuous monitoring and feedback systems to address issues promptly.</a:t>
            </a:r>
            <a:endParaRPr sz="1300">
              <a:solidFill>
                <a:schemeClr val="dk1"/>
              </a:solidFill>
              <a:latin typeface="Alegreya Sans Medium"/>
              <a:ea typeface="Alegreya Sans Medium"/>
              <a:cs typeface="Alegreya Sans Medium"/>
              <a:sym typeface="Alegreya Sans Medium"/>
            </a:endParaRPr>
          </a:p>
          <a:p>
            <a:pPr indent="-311150" lvl="0" marL="457200" rtl="0" algn="just">
              <a:lnSpc>
                <a:spcPct val="115000"/>
              </a:lnSpc>
              <a:spcBef>
                <a:spcPts val="0"/>
              </a:spcBef>
              <a:spcAft>
                <a:spcPts val="0"/>
              </a:spcAft>
              <a:buClr>
                <a:schemeClr val="dk1"/>
              </a:buClr>
              <a:buSzPts val="1300"/>
              <a:buFont typeface="Alegreya Sans Medium"/>
              <a:buChar char="●"/>
            </a:pPr>
            <a:r>
              <a:rPr lang="en" sz="1300">
                <a:solidFill>
                  <a:schemeClr val="dk1"/>
                </a:solidFill>
                <a:latin typeface="Alegreya Sans Medium"/>
                <a:ea typeface="Alegreya Sans Medium"/>
                <a:cs typeface="Alegreya Sans Medium"/>
                <a:sym typeface="Alegreya Sans Medium"/>
              </a:rPr>
              <a:t>Collaborate with other universities to exchange best practices and boost overall effectiveness.</a:t>
            </a:r>
            <a:endParaRPr sz="1300">
              <a:solidFill>
                <a:schemeClr val="dk1"/>
              </a:solidFill>
              <a:latin typeface="Alegreya Sans Medium"/>
              <a:ea typeface="Alegreya Sans Medium"/>
              <a:cs typeface="Alegreya Sans Medium"/>
              <a:sym typeface="Alegreya Sans Medium"/>
            </a:endParaRPr>
          </a:p>
        </p:txBody>
      </p:sp>
      <p:sp>
        <p:nvSpPr>
          <p:cNvPr id="281" name="Google Shape;281;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and Recommendations</a:t>
            </a:r>
            <a:endParaRPr/>
          </a:p>
        </p:txBody>
      </p:sp>
      <p:sp>
        <p:nvSpPr>
          <p:cNvPr id="282" name="Google Shape;282;p31"/>
          <p:cNvSpPr txBox="1"/>
          <p:nvPr/>
        </p:nvSpPr>
        <p:spPr>
          <a:xfrm>
            <a:off x="7587525" y="106025"/>
            <a:ext cx="1454400" cy="339000"/>
          </a:xfrm>
          <a:prstGeom prst="rect">
            <a:avLst/>
          </a:prstGeom>
          <a:noFill/>
          <a:ln>
            <a:noFill/>
          </a:ln>
        </p:spPr>
        <p:txBody>
          <a:bodyPr anchorCtr="0" anchor="t" bIns="91425" lIns="91425" spcFirstLastPara="1" rIns="0" wrap="square" tIns="91425">
            <a:noAutofit/>
          </a:bodyPr>
          <a:lstStyle/>
          <a:p>
            <a:pPr indent="0" lvl="0" marL="0" rtl="0" algn="r">
              <a:lnSpc>
                <a:spcPct val="115000"/>
              </a:lnSpc>
              <a:spcBef>
                <a:spcPts val="0"/>
              </a:spcBef>
              <a:spcAft>
                <a:spcPts val="0"/>
              </a:spcAft>
              <a:buNone/>
            </a:pPr>
            <a:r>
              <a:rPr b="1" lang="en" sz="1200">
                <a:solidFill>
                  <a:srgbClr val="4A86E8"/>
                </a:solidFill>
                <a:latin typeface="Alegreya Sans"/>
                <a:ea typeface="Alegreya Sans"/>
                <a:cs typeface="Alegreya Sans"/>
                <a:sym typeface="Alegreya Sans"/>
              </a:rPr>
              <a:t>Exploring Malaysia's Double Tax Deduction (DTD) for Research and Development Qualifying Expenses</a:t>
            </a:r>
            <a:endParaRPr b="1" sz="1200">
              <a:solidFill>
                <a:srgbClr val="4A86E8"/>
              </a:solidFill>
              <a:latin typeface="Alegreya Sans"/>
              <a:ea typeface="Alegreya Sans"/>
              <a:cs typeface="Alegreya Sans"/>
              <a:sym typeface="Alegreya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ean Aesthetic Company Profile by Slidesgo">
  <a:themeElements>
    <a:clrScheme name="Simple Light">
      <a:dk1>
        <a:srgbClr val="4A3C30"/>
      </a:dk1>
      <a:lt1>
        <a:srgbClr val="F6F3EC"/>
      </a:lt1>
      <a:dk2>
        <a:srgbClr val="E9D9C8"/>
      </a:dk2>
      <a:lt2>
        <a:srgbClr val="9D6F4D"/>
      </a:lt2>
      <a:accent1>
        <a:srgbClr val="967860"/>
      </a:accent1>
      <a:accent2>
        <a:srgbClr val="9F9685"/>
      </a:accent2>
      <a:accent3>
        <a:srgbClr val="FFFFFF"/>
      </a:accent3>
      <a:accent4>
        <a:srgbClr val="FFFFFF"/>
      </a:accent4>
      <a:accent5>
        <a:srgbClr val="FFFFFF"/>
      </a:accent5>
      <a:accent6>
        <a:srgbClr val="FFFFFF"/>
      </a:accent6>
      <a:hlink>
        <a:srgbClr val="2021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